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39" r:id="rId3"/>
    <p:sldId id="320" r:id="rId4"/>
    <p:sldId id="257" r:id="rId5"/>
    <p:sldId id="258" r:id="rId6"/>
    <p:sldId id="291" r:id="rId7"/>
    <p:sldId id="292" r:id="rId8"/>
    <p:sldId id="293" r:id="rId9"/>
    <p:sldId id="294" r:id="rId10"/>
    <p:sldId id="296" r:id="rId11"/>
    <p:sldId id="297" r:id="rId12"/>
    <p:sldId id="298" r:id="rId13"/>
    <p:sldId id="299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23" r:id="rId22"/>
    <p:sldId id="324" r:id="rId23"/>
    <p:sldId id="325" r:id="rId24"/>
    <p:sldId id="326" r:id="rId25"/>
    <p:sldId id="327" r:id="rId26"/>
    <p:sldId id="328" r:id="rId27"/>
    <p:sldId id="333" r:id="rId28"/>
    <p:sldId id="334" r:id="rId29"/>
    <p:sldId id="335" r:id="rId30"/>
    <p:sldId id="336" r:id="rId31"/>
    <p:sldId id="337" r:id="rId32"/>
    <p:sldId id="33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94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5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922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32DC6-116C-465B-B8E5-581FFD427758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6074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2A87-2760-4E46-9147-28EE4AAE9466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5135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3A0FB-BD27-4550-91DA-9B69663D001A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265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D0A8-BF7B-4160-8EE7-FA1A118A6D5F}" type="datetime1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2696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6B04-896D-43A7-ACDA-AA07FAB58554}" type="datetime1">
              <a:rPr lang="da-DK" smtClean="0"/>
              <a:t>14-11-2019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469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DD5E-08F8-4655-8220-8848A422209C}" type="datetime1">
              <a:rPr lang="da-DK" smtClean="0"/>
              <a:t>14-11-2019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0417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C6C6-72E1-4B6B-A06D-4835EB3D7694}" type="datetime1">
              <a:rPr lang="da-DK" smtClean="0"/>
              <a:t>14-11-2019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027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8642-8F8D-4154-8C99-738429E44F34}" type="datetime1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66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848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35FBC-908B-45E6-9378-D2288E021BCF}" type="datetime1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602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3694-7076-4E37-A2B9-FB67AC354C1A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9721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1D11C-641C-48C4-A913-455AACC94D50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023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0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246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494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03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64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3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6ECB-5D49-4680-B777-624B991628A5}" type="datetimeFigureOut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3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EF32-36BE-4D16-B704-036668D962A9}" type="datetime1">
              <a:rPr lang="da-DK" smtClean="0"/>
              <a:t>14-11-2019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www.trine-evald.dk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B4838-5F18-4C92-BF88-99BD1DBC03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587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821634" y="1233577"/>
            <a:ext cx="7129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Oplæg 03 + cirkelopgave 03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EE691806-E103-411B-AFAC-B77D47F70E27}"/>
              </a:ext>
            </a:extLst>
          </p:cNvPr>
          <p:cNvSpPr txBox="1"/>
          <p:nvPr/>
        </p:nvSpPr>
        <p:spPr>
          <a:xfrm>
            <a:off x="821634" y="2733135"/>
            <a:ext cx="78850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5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Haben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i nutid</a:t>
            </a:r>
            <a:r>
              <a:rPr kumimoji="0" lang="da-DK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Grundled og udsagnsled skal passe sammen.</a:t>
            </a:r>
          </a:p>
        </p:txBody>
      </p:sp>
    </p:spTree>
    <p:extLst>
      <p:ext uri="{BB962C8B-B14F-4D97-AF65-F5344CB8AC3E}">
        <p14:creationId xmlns:p14="http://schemas.microsoft.com/office/powerpoint/2010/main" val="77506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I </a:t>
            </a:r>
            <a:r>
              <a:rPr lang="da-DK" sz="7200" dirty="0">
                <a:solidFill>
                  <a:srgbClr val="FF0000"/>
                </a:solidFill>
              </a:rPr>
              <a:t>har </a:t>
            </a:r>
            <a:r>
              <a:rPr lang="da-DK" sz="7200" dirty="0"/>
              <a:t>ingen venner.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Ihr ____ keine Freunde.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38FF6316-49E5-43C9-941A-58E5E3E4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6503B70-1DA1-401F-ADB8-9A44CF6212E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4008709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De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ingen Hunde.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keine Hunde.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377FFE00-3B61-42BC-B74A-0597A3066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9235ED46-A2C6-40AB-AC8A-FB252387A3C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96485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096465" y="2203099"/>
            <a:ext cx="24052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38537" y="2033450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Huset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vinduer.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538396"/>
            <a:ext cx="90114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Das Haus ____ Fenster.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04677689-F037-4709-BC3A-4FFA46CB1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0FBF0CDC-544C-47CD-95EA-FA428723446A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48328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51390" y="2108352"/>
            <a:ext cx="4289424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1908880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/>
              <a:t>Maria og jeg </a:t>
            </a:r>
            <a:r>
              <a:rPr lang="da-DK" sz="6600" dirty="0">
                <a:solidFill>
                  <a:srgbClr val="FF0000"/>
                </a:solidFill>
              </a:rPr>
              <a:t>har</a:t>
            </a:r>
            <a:r>
              <a:rPr lang="da-DK" sz="6600" dirty="0"/>
              <a:t> venner.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" y="3606232"/>
            <a:ext cx="9130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Maria und ich ____ 	Freunde.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217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89113" y="2062110"/>
            <a:ext cx="31935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/>
              <a:t>Clara og du </a:t>
            </a:r>
            <a:r>
              <a:rPr lang="da-DK" sz="5400" dirty="0">
                <a:solidFill>
                  <a:srgbClr val="FF0000"/>
                </a:solidFill>
              </a:rPr>
              <a:t>har</a:t>
            </a:r>
            <a:r>
              <a:rPr lang="da-DK" sz="5400" dirty="0"/>
              <a:t> ingen Hund.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8648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Clara und du ____ keinen Hund.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4DF1CF53-EF86-48A5-8F4C-5439013D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3D00375-6BC9-489F-B163-9F0A56DD580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23420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77077" y="2232293"/>
            <a:ext cx="418768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Far og mor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en bil.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3757707"/>
            <a:ext cx="8640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0" dirty="0"/>
              <a:t>Vater und Mutter ____ ein Auto.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32C576E5-2F09-4D8C-AC05-25A5C64B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999F9A35-9F68-4EA2-8B52-606ABB4C191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269218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311964" y="2203099"/>
            <a:ext cx="2922105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Husene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døre.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Häuser ____ Türe.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937D3681-9EC3-4554-A3F4-76DD8714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B416D34-564F-412B-9275-D0193FDDF4F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3729647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203099"/>
            <a:ext cx="3425382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4548037F-709E-4DA4-9927-E6573D3A16A1}"/>
              </a:ext>
            </a:extLst>
          </p:cNvPr>
          <p:cNvSpPr txBox="1"/>
          <p:nvPr/>
        </p:nvSpPr>
        <p:spPr>
          <a:xfrm>
            <a:off x="132521" y="100666"/>
            <a:ext cx="15902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Klasse 5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FC88390-F077-4253-B323-9BB6749B0779}"/>
              </a:ext>
            </a:extLst>
          </p:cNvPr>
          <p:cNvSpPr txBox="1"/>
          <p:nvPr/>
        </p:nvSpPr>
        <p:spPr>
          <a:xfrm>
            <a:off x="5963478" y="131443"/>
            <a:ext cx="3048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oplæg 4 + opgave 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89" y="2023412"/>
            <a:ext cx="86404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6600" dirty="0"/>
              <a:t>Far og jeg </a:t>
            </a:r>
            <a:r>
              <a:rPr lang="da-DK" sz="6600" dirty="0">
                <a:solidFill>
                  <a:srgbClr val="FF0000"/>
                </a:solidFill>
              </a:rPr>
              <a:t>har</a:t>
            </a:r>
            <a:r>
              <a:rPr lang="da-DK" sz="6600" dirty="0"/>
              <a:t> en cykel.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594381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/>
              <a:t>Vater und ich ____ ein Fahrrad.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3383F6EF-5BCF-4F6A-8840-D4AC2045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3301048E-0A91-4513-96AA-D3811B900609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277724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307101" y="2014229"/>
            <a:ext cx="2475914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181940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katten en mus?.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560066"/>
            <a:ext cx="91307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die Katze einen Maus?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E836F254-4E61-4C48-B73D-65B22EA0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13C7E285-403F-43F6-94F9-E1DE1E1BADB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3322278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222695" y="2290713"/>
            <a:ext cx="288387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38537" y="211591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kattene en mus?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538396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900" dirty="0"/>
              <a:t>____ die Katzen einen Maus?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E0B6C64D-00E1-493E-A8ED-68A6A4F2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9BC6007-3350-4CE1-AF72-C7CAFD6001F5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95510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C6CC2E2B-C2DB-4A54-BED2-5E838AF1AE1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B1EC877-9D79-4F58-8B2F-A8F30670D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www.trine-evald.dk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9B3624B0-0C22-4D10-918A-965F1191F8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243"/>
          <a:stretch/>
        </p:blipFill>
        <p:spPr>
          <a:xfrm>
            <a:off x="2210083" y="2623097"/>
            <a:ext cx="4723833" cy="3640299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676CE4B7-09A5-4022-963C-FD1788EB97C0}"/>
              </a:ext>
            </a:extLst>
          </p:cNvPr>
          <p:cNvSpPr txBox="1"/>
          <p:nvPr/>
        </p:nvSpPr>
        <p:spPr>
          <a:xfrm>
            <a:off x="-1" y="1359993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haben</a:t>
            </a:r>
            <a:r>
              <a:rPr lang="da-D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nutid</a:t>
            </a:r>
            <a:r>
              <a:rPr lang="da-DK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5611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199861" y="2194328"/>
            <a:ext cx="320040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 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67089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skolerne elever?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73805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____ die Schulen Schüler?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B5AB351E-DEB6-43DA-AE42-38E50F33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EC859B0-3FA1-4834-8A68-A63CC005690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646943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528515" y="2271533"/>
            <a:ext cx="250466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2091682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eleven en bog?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353839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der Schüler ein Buch?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2F8255BD-B857-4184-B7DF-893AF5109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29C4DF3-26CD-44CA-9D19-0039228E83B8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653197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2130745" y="2219354"/>
            <a:ext cx="327328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251790" y="1983451"/>
            <a:ext cx="8640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eleverne en bog?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8538" y="3538396"/>
            <a:ext cx="86404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/>
              <a:t>____ die Schüler ein Buch?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3" name="Pladsholder til sidefod 1">
            <a:extLst>
              <a:ext uri="{FF2B5EF4-FFF2-40B4-BE49-F238E27FC236}">
                <a16:creationId xmlns:a16="http://schemas.microsoft.com/office/drawing/2014/main" id="{9C15D19D-BD75-4B91-9F91-69838DB9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C871E16E-911F-4045-BDC3-2F426DB637B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71307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09599" y="2668741"/>
            <a:ext cx="4068417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482847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eine Schwester.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37ED1DDA-39CB-4328-A2AC-3289BAEE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BEAD1C2A-666F-431E-AD87-2119252538D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172182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1086678" y="2493073"/>
            <a:ext cx="487680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326285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Zahnarzt ____ eine Frau.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DAA78E6A-832B-4A59-A1F3-D31316F1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CF5583F-40A2-4D78-8891-3E6DDC5769F7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3984362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344556" y="2357764"/>
            <a:ext cx="408167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3611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Rektor ____ einen Sohn.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98EF2D51-700E-459E-9CE8-B454DD78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985AFE6-CB92-415A-A3F4-748F28CBCA0F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1410437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569844" y="2470943"/>
            <a:ext cx="4757531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270576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Lehrerin ____ ein Enkelkind.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97502CE4-4FFC-4C93-851F-D97A3F98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E2A40B55-ADB2-438F-9B92-D022BF57FC74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865781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927652" y="2470435"/>
            <a:ext cx="3723860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90" y="2310570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Der Vater ____ ein Auto.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594ED3C6-A92F-4932-A5E2-D2D7177E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865BA407-9783-43D0-9EE5-9C3FB2EF7EFE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3421234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463829" y="2290713"/>
            <a:ext cx="4200936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0" y="2120471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Mutter ____ ein Fahrrad.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B0C89CE9-1471-43AD-B893-B2B697BA9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DFE4F060-4044-4424-8E16-E51417C6BF1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2260100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901146" y="2338957"/>
            <a:ext cx="534062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51789" y="2177313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Schwester ____ einen Bruder.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64E59E22-AC3D-4914-B905-50D1A0C6F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A2F0ED5C-71D2-4179-902C-588FE102AD0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295271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>
            <a:extLst>
              <a:ext uri="{FF2B5EF4-FFF2-40B4-BE49-F238E27FC236}">
                <a16:creationId xmlns:a16="http://schemas.microsoft.com/office/drawing/2014/main" id="{0192D16F-2E3B-4345-A6C8-D4CB3E445143}"/>
              </a:ext>
            </a:extLst>
          </p:cNvPr>
          <p:cNvGrpSpPr/>
          <p:nvPr/>
        </p:nvGrpSpPr>
        <p:grpSpPr>
          <a:xfrm>
            <a:off x="971600" y="1556792"/>
            <a:ext cx="7344816" cy="3785652"/>
            <a:chOff x="971600" y="1556792"/>
            <a:chExt cx="7344816" cy="3785652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9B7D0464-C4C4-456B-A8B9-0DACC552D866}"/>
                </a:ext>
              </a:extLst>
            </p:cNvPr>
            <p:cNvGrpSpPr/>
            <p:nvPr/>
          </p:nvGrpSpPr>
          <p:grpSpPr>
            <a:xfrm>
              <a:off x="971600" y="1556792"/>
              <a:ext cx="5472608" cy="3785652"/>
              <a:chOff x="1979712" y="1587564"/>
              <a:chExt cx="5472608" cy="3785652"/>
            </a:xfrm>
          </p:grpSpPr>
          <p:sp>
            <p:nvSpPr>
              <p:cNvPr id="14" name="Tekstboks 5">
                <a:extLst>
                  <a:ext uri="{FF2B5EF4-FFF2-40B4-BE49-F238E27FC236}">
                    <a16:creationId xmlns:a16="http://schemas.microsoft.com/office/drawing/2014/main" id="{96D71660-1723-4A1C-BF37-521F44AA205E}"/>
                  </a:ext>
                </a:extLst>
              </p:cNvPr>
              <p:cNvSpPr txBox="1"/>
              <p:nvPr/>
            </p:nvSpPr>
            <p:spPr>
              <a:xfrm>
                <a:off x="2447695" y="1587564"/>
                <a:ext cx="4140529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ich	</a:t>
                </a:r>
                <a:r>
                  <a:rPr lang="de-DE" sz="4000" b="1" dirty="0"/>
                  <a:t>habe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du	</a:t>
                </a:r>
                <a:r>
                  <a:rPr lang="de-DE" sz="4000" b="1" dirty="0"/>
                  <a:t>hast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er/sie/es    </a:t>
                </a:r>
                <a:r>
                  <a:rPr lang="de-DE" sz="4000" b="1" dirty="0"/>
                  <a:t>hat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wir	</a:t>
                </a:r>
                <a:r>
                  <a:rPr lang="de-DE" sz="4000" b="1" dirty="0"/>
                  <a:t>haben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ihr	</a:t>
                </a:r>
                <a:r>
                  <a:rPr lang="de-DE" sz="4000" b="1" dirty="0"/>
                  <a:t>habt</a:t>
                </a:r>
              </a:p>
              <a:p>
                <a:pPr>
                  <a:tabLst>
                    <a:tab pos="1798638" algn="r"/>
                    <a:tab pos="2241550" algn="l"/>
                  </a:tabLst>
                </a:pPr>
                <a:r>
                  <a:rPr lang="de-DE" sz="4000" dirty="0"/>
                  <a:t>	sie/Sie	</a:t>
                </a:r>
                <a:r>
                  <a:rPr lang="de-DE" sz="4000" b="1" dirty="0"/>
                  <a:t>haben</a:t>
                </a:r>
              </a:p>
            </p:txBody>
          </p:sp>
          <p:cxnSp>
            <p:nvCxnSpPr>
              <p:cNvPr id="15" name="Lige forbindelse 14">
                <a:extLst>
                  <a:ext uri="{FF2B5EF4-FFF2-40B4-BE49-F238E27FC236}">
                    <a16:creationId xmlns:a16="http://schemas.microsoft.com/office/drawing/2014/main" id="{A705F1C7-137D-4444-83B1-770B8100B4F1}"/>
                  </a:ext>
                </a:extLst>
              </p:cNvPr>
              <p:cNvCxnSpPr/>
              <p:nvPr/>
            </p:nvCxnSpPr>
            <p:spPr>
              <a:xfrm>
                <a:off x="1979712" y="3501008"/>
                <a:ext cx="5472608" cy="0"/>
              </a:xfrm>
              <a:prstGeom prst="line">
                <a:avLst/>
              </a:prstGeom>
              <a:ln w="38100">
                <a:solidFill>
                  <a:srgbClr val="42A60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Højre klammeparentes 9">
              <a:extLst>
                <a:ext uri="{FF2B5EF4-FFF2-40B4-BE49-F238E27FC236}">
                  <a16:creationId xmlns:a16="http://schemas.microsoft.com/office/drawing/2014/main" id="{8663F1A3-271D-401F-A4A4-E54C1DC48F74}"/>
                </a:ext>
              </a:extLst>
            </p:cNvPr>
            <p:cNvSpPr/>
            <p:nvPr/>
          </p:nvSpPr>
          <p:spPr>
            <a:xfrm>
              <a:off x="4644008" y="1700808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 klammeparentes 10">
              <a:extLst>
                <a:ext uri="{FF2B5EF4-FFF2-40B4-BE49-F238E27FC236}">
                  <a16:creationId xmlns:a16="http://schemas.microsoft.com/office/drawing/2014/main" id="{A73B4EB6-E517-42AF-9F66-B4B7E4A2ED11}"/>
                </a:ext>
              </a:extLst>
            </p:cNvPr>
            <p:cNvSpPr/>
            <p:nvPr/>
          </p:nvSpPr>
          <p:spPr>
            <a:xfrm>
              <a:off x="5292080" y="3578248"/>
              <a:ext cx="576064" cy="1656184"/>
            </a:xfrm>
            <a:prstGeom prst="rightBrace">
              <a:avLst>
                <a:gd name="adj1" fmla="val 8333"/>
                <a:gd name="adj2" fmla="val 48219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Tekstboks 9">
              <a:extLst>
                <a:ext uri="{FF2B5EF4-FFF2-40B4-BE49-F238E27FC236}">
                  <a16:creationId xmlns:a16="http://schemas.microsoft.com/office/drawing/2014/main" id="{5722E60B-0595-4642-83A8-890D60EA9D0E}"/>
                </a:ext>
              </a:extLst>
            </p:cNvPr>
            <p:cNvSpPr txBox="1"/>
            <p:nvPr/>
          </p:nvSpPr>
          <p:spPr>
            <a:xfrm>
              <a:off x="5580112" y="2083495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singularis</a:t>
              </a:r>
            </a:p>
          </p:txBody>
        </p:sp>
        <p:sp>
          <p:nvSpPr>
            <p:cNvPr id="13" name="Tekstboks 11">
              <a:extLst>
                <a:ext uri="{FF2B5EF4-FFF2-40B4-BE49-F238E27FC236}">
                  <a16:creationId xmlns:a16="http://schemas.microsoft.com/office/drawing/2014/main" id="{D5B99C1C-815C-4B5F-B515-C851861DF015}"/>
                </a:ext>
              </a:extLst>
            </p:cNvPr>
            <p:cNvSpPr txBox="1"/>
            <p:nvPr/>
          </p:nvSpPr>
          <p:spPr>
            <a:xfrm>
              <a:off x="5868144" y="4021620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4400" dirty="0"/>
                <a:t>pluralis</a:t>
              </a:r>
            </a:p>
          </p:txBody>
        </p:sp>
      </p:grpSp>
      <p:sp>
        <p:nvSpPr>
          <p:cNvPr id="16" name="Pladsholder til sidefod 1">
            <a:extLst>
              <a:ext uri="{FF2B5EF4-FFF2-40B4-BE49-F238E27FC236}">
                <a16:creationId xmlns:a16="http://schemas.microsoft.com/office/drawing/2014/main" id="{F75C0DBB-B6D9-483A-8A4D-AB4C9425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BAD0DA8C-60FA-4081-95D3-5FA357C7977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95064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7412579-5A80-4BD4-BBE3-969E724FDBEE}"/>
              </a:ext>
            </a:extLst>
          </p:cNvPr>
          <p:cNvSpPr/>
          <p:nvPr/>
        </p:nvSpPr>
        <p:spPr>
          <a:xfrm>
            <a:off x="662610" y="2426341"/>
            <a:ext cx="3909388" cy="928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872781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237721" y="2332063"/>
            <a:ext cx="86404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Die Schule ____ eine Rektorin.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47B8F389-C7CE-4B06-B4A7-BB38BBF452FF}"/>
              </a:ext>
            </a:extLst>
          </p:cNvPr>
          <p:cNvGrpSpPr/>
          <p:nvPr/>
        </p:nvGrpSpPr>
        <p:grpSpPr>
          <a:xfrm>
            <a:off x="251790" y="5570243"/>
            <a:ext cx="8759689" cy="1107995"/>
            <a:chOff x="251790" y="5570243"/>
            <a:chExt cx="8759689" cy="1107995"/>
          </a:xfrm>
        </p:grpSpPr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AD42B904-1797-42DE-B470-17BDFEE21895}"/>
                </a:ext>
              </a:extLst>
            </p:cNvPr>
            <p:cNvSpPr txBox="1"/>
            <p:nvPr/>
          </p:nvSpPr>
          <p:spPr>
            <a:xfrm>
              <a:off x="251790" y="5570243"/>
              <a:ext cx="86404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4400" dirty="0"/>
                <a:t>xxx står i hjørnet. </a:t>
              </a:r>
              <a:r>
                <a:rPr lang="da-DK" sz="4400" i="1" dirty="0" err="1"/>
                <a:t>biiiib</a:t>
              </a:r>
              <a:r>
                <a:rPr lang="da-DK" sz="4400" dirty="0"/>
                <a:t> er glad.</a:t>
              </a:r>
            </a:p>
          </p:txBody>
        </p:sp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C7CD2885-948D-4726-9045-08990905836F}"/>
                </a:ext>
              </a:extLst>
            </p:cNvPr>
            <p:cNvSpPr/>
            <p:nvPr/>
          </p:nvSpPr>
          <p:spPr>
            <a:xfrm>
              <a:off x="569844" y="5733427"/>
              <a:ext cx="1272209" cy="50358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Pil: bøjet opad 3">
              <a:extLst>
                <a:ext uri="{FF2B5EF4-FFF2-40B4-BE49-F238E27FC236}">
                  <a16:creationId xmlns:a16="http://schemas.microsoft.com/office/drawing/2014/main" id="{577A83D1-F57D-4888-B237-ECEFDA668E0A}"/>
                </a:ext>
              </a:extLst>
            </p:cNvPr>
            <p:cNvSpPr/>
            <p:nvPr/>
          </p:nvSpPr>
          <p:spPr>
            <a:xfrm rot="5400000">
              <a:off x="5643043" y="6247881"/>
              <a:ext cx="331305" cy="309564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C4A88045-B502-42C9-942C-778CEDC061F1}"/>
                </a:ext>
              </a:extLst>
            </p:cNvPr>
            <p:cNvSpPr txBox="1"/>
            <p:nvPr/>
          </p:nvSpPr>
          <p:spPr>
            <a:xfrm>
              <a:off x="6135757" y="6339684"/>
              <a:ext cx="28757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600" dirty="0"/>
                <a:t>han, hun, den/det, vi, I, de/De</a:t>
              </a:r>
            </a:p>
          </p:txBody>
        </p:sp>
      </p:grpSp>
      <p:sp>
        <p:nvSpPr>
          <p:cNvPr id="12" name="Pladsholder til sidefod 1">
            <a:extLst>
              <a:ext uri="{FF2B5EF4-FFF2-40B4-BE49-F238E27FC236}">
                <a16:creationId xmlns:a16="http://schemas.microsoft.com/office/drawing/2014/main" id="{46741FFD-619E-432A-85F2-F8369CC6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FE6218AD-4A26-4A1A-AC9B-EFC58640E732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2342940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7B02389E-A099-4BD9-9C03-E684306D7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355726"/>
            <a:ext cx="8315325" cy="5000625"/>
          </a:xfrm>
          <a:prstGeom prst="rect">
            <a:avLst/>
          </a:prstGeom>
        </p:spPr>
      </p:pic>
      <p:sp>
        <p:nvSpPr>
          <p:cNvPr id="5" name="Pladsholder til sidefod 1">
            <a:extLst>
              <a:ext uri="{FF2B5EF4-FFF2-40B4-BE49-F238E27FC236}">
                <a16:creationId xmlns:a16="http://schemas.microsoft.com/office/drawing/2014/main" id="{0AA1AB84-2145-48F5-9BE4-EBB5EF41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6807471-FBFA-4597-AB1E-7F44863CFC9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2067737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986036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Jeg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en mor.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Ich ____eine Mutter.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C6CFEF69-CC10-4052-A311-2748448E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D5EA56D-D820-4E59-8247-87087C615BC0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86727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Du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ingen Kat.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Du ____ keine Katze.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0D3AA6AF-2C0E-47EA-8067-22B8B4BF6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F4814BFD-A33D-4A63-9479-35066A4A965B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807293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Han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en kat.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Er ____ eine Katze.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A12B3E60-0A90-4943-9821-363B02C46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9E8A044-6D19-437C-BD11-A72FA7B67E9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1256861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Hun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en Hund.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Sie ____ einen Hund.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AB4448AF-3943-4D88-9AED-5659C146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40B8276-04A1-48BF-AB81-41DC41C9AA33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401106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Den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en kurv.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Es ____ einen Korb.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56DD6F48-526E-42AD-86AA-D38E4C6EC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5B69A39-4279-4168-8293-143B0E381A61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4032617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589B9B-A702-4D8E-8284-EDC15C3389B5}"/>
              </a:ext>
            </a:extLst>
          </p:cNvPr>
          <p:cNvSpPr txBox="1"/>
          <p:nvPr/>
        </p:nvSpPr>
        <p:spPr>
          <a:xfrm>
            <a:off x="132521" y="1245704"/>
            <a:ext cx="887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700" i="1" dirty="0"/>
              <a:t>Læs den tyske sætning højt, med den rigtige bøjning </a:t>
            </a:r>
            <a:br>
              <a:rPr lang="da-DK" sz="2700" i="1" dirty="0"/>
            </a:br>
            <a:r>
              <a:rPr lang="da-DK" sz="2700" i="1" dirty="0"/>
              <a:t>af ”</a:t>
            </a:r>
            <a:r>
              <a:rPr lang="da-DK" sz="2700" i="1" dirty="0" err="1"/>
              <a:t>haben</a:t>
            </a:r>
            <a:r>
              <a:rPr lang="da-DK" sz="2700" i="1" dirty="0"/>
              <a:t> i nutid” på den tomme plads?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A4468C15-D207-4DF4-A2E8-2D92C8683B9B}"/>
              </a:ext>
            </a:extLst>
          </p:cNvPr>
          <p:cNvSpPr txBox="1"/>
          <p:nvPr/>
        </p:nvSpPr>
        <p:spPr>
          <a:xfrm>
            <a:off x="132521" y="2329187"/>
            <a:ext cx="887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/>
              <a:t>Vi </a:t>
            </a:r>
            <a:r>
              <a:rPr lang="da-DK" sz="7200" dirty="0">
                <a:solidFill>
                  <a:srgbClr val="FF0000"/>
                </a:solidFill>
              </a:rPr>
              <a:t>har</a:t>
            </a:r>
            <a:r>
              <a:rPr lang="da-DK" sz="7200" dirty="0"/>
              <a:t> mange venner.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1702681-8A30-42F2-9DDB-79B2F2F42E1F}"/>
              </a:ext>
            </a:extLst>
          </p:cNvPr>
          <p:cNvSpPr txBox="1"/>
          <p:nvPr/>
        </p:nvSpPr>
        <p:spPr>
          <a:xfrm>
            <a:off x="132521" y="3860889"/>
            <a:ext cx="887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dirty="0"/>
              <a:t>Wir ____ viele Freunde.</a:t>
            </a:r>
          </a:p>
        </p:txBody>
      </p:sp>
      <p:sp>
        <p:nvSpPr>
          <p:cNvPr id="9" name="Pladsholder til sidefod 1">
            <a:extLst>
              <a:ext uri="{FF2B5EF4-FFF2-40B4-BE49-F238E27FC236}">
                <a16:creationId xmlns:a16="http://schemas.microsoft.com/office/drawing/2014/main" id="{F5754F67-334A-457A-A92F-0DABB835E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a-DK" dirty="0"/>
              <a:t>www.trine-evald.dk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627D4948-EFB8-4446-AE4C-3246E5252426}"/>
              </a:ext>
            </a:extLst>
          </p:cNvPr>
          <p:cNvSpPr txBox="1"/>
          <p:nvPr/>
        </p:nvSpPr>
        <p:spPr>
          <a:xfrm>
            <a:off x="0" y="2112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∞ Tysk opstart  ∞  cirkel03pp.pptx  ∞  cirkel03.pdf  ∞</a:t>
            </a:r>
          </a:p>
        </p:txBody>
      </p:sp>
    </p:spTree>
    <p:extLst>
      <p:ext uri="{BB962C8B-B14F-4D97-AF65-F5344CB8AC3E}">
        <p14:creationId xmlns:p14="http://schemas.microsoft.com/office/powerpoint/2010/main" val="3981124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</TotalTime>
  <Words>1869</Words>
  <Application>Microsoft Office PowerPoint</Application>
  <PresentationFormat>Skærmshow (4:3)</PresentationFormat>
  <Paragraphs>185</Paragraphs>
  <Slides>31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1_Office-tema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26</cp:revision>
  <dcterms:created xsi:type="dcterms:W3CDTF">2018-01-16T08:01:23Z</dcterms:created>
  <dcterms:modified xsi:type="dcterms:W3CDTF">2019-11-14T15:50:44Z</dcterms:modified>
</cp:coreProperties>
</file>