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304" r:id="rId4"/>
    <p:sldId id="257" r:id="rId5"/>
    <p:sldId id="258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23" r:id="rId23"/>
    <p:sldId id="324" r:id="rId24"/>
    <p:sldId id="325" r:id="rId25"/>
    <p:sldId id="326" r:id="rId26"/>
    <p:sldId id="327" r:id="rId27"/>
    <p:sldId id="328" r:id="rId28"/>
    <p:sldId id="333" r:id="rId29"/>
    <p:sldId id="334" r:id="rId30"/>
    <p:sldId id="335" r:id="rId31"/>
    <p:sldId id="336" r:id="rId32"/>
    <p:sldId id="337" r:id="rId33"/>
    <p:sldId id="338" r:id="rId34"/>
    <p:sldId id="339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66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11-11-2019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9400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11-11-2019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852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11-11-2019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19220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32DC6-116C-465B-B8E5-581FFD427758}" type="datetime1">
              <a:rPr lang="da-DK" smtClean="0"/>
              <a:t>11-11-2019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777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2A87-2760-4E46-9147-28EE4AAE9466}" type="datetime1">
              <a:rPr lang="da-DK" smtClean="0"/>
              <a:t>11-11-2019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5245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A0FB-BD27-4550-91DA-9B69663D001A}" type="datetime1">
              <a:rPr lang="da-DK" smtClean="0"/>
              <a:t>11-11-2019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1672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D0A8-BF7B-4160-8EE7-FA1A118A6D5F}" type="datetime1">
              <a:rPr lang="da-DK" smtClean="0"/>
              <a:t>11-11-2019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150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6B04-896D-43A7-ACDA-AA07FAB58554}" type="datetime1">
              <a:rPr lang="da-DK" smtClean="0"/>
              <a:t>11-11-2019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02718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DD5E-08F8-4655-8220-8848A422209C}" type="datetime1">
              <a:rPr lang="da-DK" smtClean="0"/>
              <a:t>11-11-2019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76596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C6C6-72E1-4B6B-A06D-4835EB3D7694}" type="datetime1">
              <a:rPr lang="da-DK" smtClean="0"/>
              <a:t>11-11-2019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55806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18642-8F8D-4154-8C99-738429E44F34}" type="datetime1">
              <a:rPr lang="da-DK" smtClean="0"/>
              <a:t>11-11-2019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5333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11-11-2019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58480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5FBC-908B-45E6-9378-D2288E021BCF}" type="datetime1">
              <a:rPr lang="da-DK" smtClean="0"/>
              <a:t>11-11-2019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440854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3694-7076-4E37-A2B9-FB67AC354C1A}" type="datetime1">
              <a:rPr lang="da-DK" smtClean="0"/>
              <a:t>11-11-2019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93635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1D11C-641C-48C4-A913-455AACC94D50}" type="datetime1">
              <a:rPr lang="da-DK" smtClean="0"/>
              <a:t>11-11-2019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8376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11-11-2019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3404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11-11-2019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2464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11-11-2019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4948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11-11-2019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5030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11-11-2019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644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11-11-2019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6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11-11-2019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3383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60000"/>
                <a:lumOff val="40000"/>
              </a:schemeClr>
            </a:gs>
            <a:gs pos="0">
              <a:schemeClr val="accent1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D6ECB-5D49-4680-B777-624B991628A5}" type="datetimeFigureOut">
              <a:rPr lang="da-DK" smtClean="0"/>
              <a:t>11-11-2019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1391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60000"/>
                <a:lumOff val="40000"/>
              </a:schemeClr>
            </a:gs>
            <a:gs pos="0">
              <a:schemeClr val="accent1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6EF32-36BE-4D16-B704-036668D962A9}" type="datetime1">
              <a:rPr lang="da-DK" smtClean="0"/>
              <a:t>11-11-2019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9056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FC88390-F077-4253-B323-9BB6749B0779}"/>
              </a:ext>
            </a:extLst>
          </p:cNvPr>
          <p:cNvSpPr txBox="1"/>
          <p:nvPr/>
        </p:nvSpPr>
        <p:spPr>
          <a:xfrm>
            <a:off x="821634" y="1233577"/>
            <a:ext cx="71296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Oplæg 01 + cirkelopgave 01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C6CC2E2B-C2DB-4A54-BED2-5E838AF1AE18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7B1EC877-9D79-4F58-8B2F-A8F30670D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E691806-E103-411B-AFAC-B77D47F70E27}"/>
              </a:ext>
            </a:extLst>
          </p:cNvPr>
          <p:cNvSpPr txBox="1"/>
          <p:nvPr/>
        </p:nvSpPr>
        <p:spPr>
          <a:xfrm>
            <a:off x="821634" y="2733135"/>
            <a:ext cx="788504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Sein</a:t>
            </a:r>
            <a:r>
              <a:rPr lang="da-DK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nutid</a:t>
            </a:r>
            <a:r>
              <a:rPr lang="da-DK" sz="5400" dirty="0"/>
              <a:t> </a:t>
            </a:r>
          </a:p>
          <a:p>
            <a:r>
              <a:rPr lang="da-DK" sz="3200" dirty="0"/>
              <a:t>Grundled og udsagnsled skal passe sammen.</a:t>
            </a:r>
          </a:p>
        </p:txBody>
      </p:sp>
    </p:spTree>
    <p:extLst>
      <p:ext uri="{BB962C8B-B14F-4D97-AF65-F5344CB8AC3E}">
        <p14:creationId xmlns:p14="http://schemas.microsoft.com/office/powerpoint/2010/main" val="500996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132521" y="2329187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/>
              <a:t>Vi </a:t>
            </a:r>
            <a:r>
              <a:rPr lang="da-DK" sz="7200" dirty="0">
                <a:solidFill>
                  <a:srgbClr val="FF0000"/>
                </a:solidFill>
              </a:rPr>
              <a:t>er</a:t>
            </a:r>
            <a:r>
              <a:rPr lang="da-DK" sz="7200" dirty="0"/>
              <a:t> syge.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3860889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Wir ____ krank.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4D4B70E8-9839-491D-BB47-FEB378FDDB83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3981124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132521" y="2329187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/>
              <a:t>I </a:t>
            </a:r>
            <a:r>
              <a:rPr lang="da-DK" sz="7200" dirty="0">
                <a:solidFill>
                  <a:srgbClr val="FF0000"/>
                </a:solidFill>
              </a:rPr>
              <a:t>er</a:t>
            </a:r>
            <a:r>
              <a:rPr lang="da-DK" sz="7200" dirty="0"/>
              <a:t> søde.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3860889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Ihr ____ süß.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D80E0B6-FE82-4C2C-86E3-626CCAF4A0C7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4008709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132521" y="2329187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/>
              <a:t>De </a:t>
            </a:r>
            <a:r>
              <a:rPr lang="da-DK" sz="7200" dirty="0">
                <a:solidFill>
                  <a:srgbClr val="FF0000"/>
                </a:solidFill>
              </a:rPr>
              <a:t>er</a:t>
            </a:r>
            <a:r>
              <a:rPr lang="da-DK" sz="7200" dirty="0"/>
              <a:t> ikke glade.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3860889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Sie ____ nicht froh.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52DACD40-1286-4498-A2BD-EAFD4454A60F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964850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1842053" y="2194328"/>
            <a:ext cx="2405270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251790" y="2027464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/>
              <a:t>Huset </a:t>
            </a:r>
            <a:r>
              <a:rPr lang="da-DK" sz="7200" dirty="0">
                <a:solidFill>
                  <a:srgbClr val="FF0000"/>
                </a:solidFill>
              </a:rPr>
              <a:t>er</a:t>
            </a:r>
            <a:r>
              <a:rPr lang="da-DK" sz="7200" dirty="0"/>
              <a:t> gråt.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38538" y="3538396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Das Haus ____ grau.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F235C447-5D34-4016-A819-02BF8257F0ED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483285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437321" y="2299353"/>
            <a:ext cx="4823791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251790" y="2067089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/>
              <a:t>Maria og jeg </a:t>
            </a:r>
            <a:r>
              <a:rPr lang="da-DK" sz="7200" dirty="0">
                <a:solidFill>
                  <a:srgbClr val="FF0000"/>
                </a:solidFill>
              </a:rPr>
              <a:t>er</a:t>
            </a:r>
            <a:r>
              <a:rPr lang="da-DK" sz="7200" dirty="0"/>
              <a:t> glade.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90" y="3538396"/>
            <a:ext cx="86404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600" dirty="0"/>
              <a:t>Maria und ich ____ froh.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27FE592B-4D97-45C0-9BFC-8CA664A9AB58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912174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569844" y="2246776"/>
            <a:ext cx="3882886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251790" y="2067089"/>
            <a:ext cx="86404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6600" dirty="0"/>
              <a:t>Clara og du </a:t>
            </a:r>
            <a:r>
              <a:rPr lang="da-DK" sz="6600" dirty="0">
                <a:solidFill>
                  <a:srgbClr val="FF0000"/>
                </a:solidFill>
              </a:rPr>
              <a:t>er</a:t>
            </a:r>
            <a:r>
              <a:rPr lang="da-DK" sz="6600" dirty="0"/>
              <a:t> hjemme.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371060" y="3498244"/>
            <a:ext cx="86404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600" dirty="0"/>
              <a:t>Clara und du ____ zu Hause.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4" name="Tekstfelt 13">
            <a:extLst>
              <a:ext uri="{FF2B5EF4-FFF2-40B4-BE49-F238E27FC236}">
                <a16:creationId xmlns:a16="http://schemas.microsoft.com/office/drawing/2014/main" id="{84AD9245-DD27-419B-8388-3DCDE847ED40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1234208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477077" y="2232293"/>
            <a:ext cx="4187687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251790" y="2067089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/>
              <a:t>Far og mor </a:t>
            </a:r>
            <a:r>
              <a:rPr lang="da-DK" sz="7200" dirty="0">
                <a:solidFill>
                  <a:srgbClr val="FF0000"/>
                </a:solidFill>
              </a:rPr>
              <a:t>er</a:t>
            </a:r>
            <a:r>
              <a:rPr lang="da-DK" sz="7200" dirty="0"/>
              <a:t> i Berlin.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89" y="3590583"/>
            <a:ext cx="864041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0" dirty="0"/>
              <a:t>Vater und Mutter ____ in Berlin.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Tekstfelt 12">
            <a:extLst>
              <a:ext uri="{FF2B5EF4-FFF2-40B4-BE49-F238E27FC236}">
                <a16:creationId xmlns:a16="http://schemas.microsoft.com/office/drawing/2014/main" id="{4FF29515-D1F5-4750-BC8D-8BC3A46A2285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12692185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1311964" y="2203099"/>
            <a:ext cx="2922105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251790" y="2067089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/>
              <a:t>Husene </a:t>
            </a:r>
            <a:r>
              <a:rPr lang="da-DK" sz="7200" dirty="0">
                <a:solidFill>
                  <a:srgbClr val="FF0000"/>
                </a:solidFill>
              </a:rPr>
              <a:t>er</a:t>
            </a:r>
            <a:r>
              <a:rPr lang="da-DK" sz="7200" dirty="0"/>
              <a:t> gamle.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38538" y="3538396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Die Häuser ____ alt.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Tekstfelt 12">
            <a:extLst>
              <a:ext uri="{FF2B5EF4-FFF2-40B4-BE49-F238E27FC236}">
                <a16:creationId xmlns:a16="http://schemas.microsoft.com/office/drawing/2014/main" id="{16A8F72A-7615-4CAD-9272-307242DA3579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3729647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569843" y="2203099"/>
            <a:ext cx="3763617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251790" y="2067089"/>
            <a:ext cx="86404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6600" dirty="0"/>
              <a:t>Mor og jeg </a:t>
            </a:r>
            <a:r>
              <a:rPr lang="da-DK" sz="6600" dirty="0">
                <a:solidFill>
                  <a:srgbClr val="FF0000"/>
                </a:solidFill>
              </a:rPr>
              <a:t>er</a:t>
            </a:r>
            <a:r>
              <a:rPr lang="da-DK" sz="6600" dirty="0"/>
              <a:t> i Odense.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38538" y="3538396"/>
            <a:ext cx="864041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0" dirty="0"/>
              <a:t>Mutter und ich ____ in Odense.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Tekstfelt 12">
            <a:extLst>
              <a:ext uri="{FF2B5EF4-FFF2-40B4-BE49-F238E27FC236}">
                <a16:creationId xmlns:a16="http://schemas.microsoft.com/office/drawing/2014/main" id="{5E90964F-06AB-4239-BD20-6777FA17B5A0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2777247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1881809" y="2194328"/>
            <a:ext cx="2398643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251790" y="2067089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>
                <a:solidFill>
                  <a:srgbClr val="FF0000"/>
                </a:solidFill>
              </a:rPr>
              <a:t>Er</a:t>
            </a:r>
            <a:r>
              <a:rPr lang="da-DK" sz="7200" dirty="0"/>
              <a:t> katten hjemme?.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89" y="3560066"/>
            <a:ext cx="86404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0" dirty="0"/>
              <a:t>____ die Katze zu Hause?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Tekstfelt 12">
            <a:extLst>
              <a:ext uri="{FF2B5EF4-FFF2-40B4-BE49-F238E27FC236}">
                <a16:creationId xmlns:a16="http://schemas.microsoft.com/office/drawing/2014/main" id="{C7B6EBA0-F880-4ABD-A9B1-811418046961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3322278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FC88390-F077-4253-B323-9BB6749B0779}"/>
              </a:ext>
            </a:extLst>
          </p:cNvPr>
          <p:cNvSpPr txBox="1"/>
          <p:nvPr/>
        </p:nvSpPr>
        <p:spPr>
          <a:xfrm>
            <a:off x="0" y="123357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4800" dirty="0"/>
              <a:t>Hjælp øverst på  grammatikarket</a:t>
            </a:r>
          </a:p>
        </p:txBody>
      </p:sp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7B1EC877-9D79-4F58-8B2F-A8F30670D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5B1A6FCB-6316-4746-9FDC-AD5322A72063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365B1574-4B02-44E3-A897-1E1C612861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2208"/>
          <a:stretch/>
        </p:blipFill>
        <p:spPr>
          <a:xfrm>
            <a:off x="2080482" y="2625198"/>
            <a:ext cx="4983036" cy="3510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1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1775791" y="2209660"/>
            <a:ext cx="2888974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251790" y="2067089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>
                <a:solidFill>
                  <a:srgbClr val="FF0000"/>
                </a:solidFill>
              </a:rPr>
              <a:t>Er</a:t>
            </a:r>
            <a:r>
              <a:rPr lang="da-DK" sz="7200" dirty="0"/>
              <a:t> kattene hjemme?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38538" y="3538396"/>
            <a:ext cx="86404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0" dirty="0"/>
              <a:t>____ die Katzen zu Hause?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Tekstfelt 12">
            <a:extLst>
              <a:ext uri="{FF2B5EF4-FFF2-40B4-BE49-F238E27FC236}">
                <a16:creationId xmlns:a16="http://schemas.microsoft.com/office/drawing/2014/main" id="{CB8EAFF6-01A8-4456-86DA-70AF7B999CA7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9551088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2199861" y="2194328"/>
            <a:ext cx="3200400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251790" y="2067089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>
                <a:solidFill>
                  <a:srgbClr val="FF0000"/>
                </a:solidFill>
              </a:rPr>
              <a:t>Er</a:t>
            </a:r>
            <a:r>
              <a:rPr lang="da-DK" sz="7200" dirty="0"/>
              <a:t> skolerne store?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38538" y="3538396"/>
            <a:ext cx="86404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600" dirty="0"/>
              <a:t>____ die Schulen groß?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Tekstfelt 12">
            <a:extLst>
              <a:ext uri="{FF2B5EF4-FFF2-40B4-BE49-F238E27FC236}">
                <a16:creationId xmlns:a16="http://schemas.microsoft.com/office/drawing/2014/main" id="{9F68D06A-A558-467C-B3D0-033EE8C126D8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6469430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2345635" y="2242723"/>
            <a:ext cx="2504661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251790" y="2067089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>
                <a:solidFill>
                  <a:srgbClr val="FF0000"/>
                </a:solidFill>
              </a:rPr>
              <a:t>Er</a:t>
            </a:r>
            <a:r>
              <a:rPr lang="da-DK" sz="7200" dirty="0"/>
              <a:t> eleven i skole?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38538" y="3538396"/>
            <a:ext cx="86404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800" dirty="0"/>
              <a:t>____ der Schüler in der Schule?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Tekstfelt 12">
            <a:extLst>
              <a:ext uri="{FF2B5EF4-FFF2-40B4-BE49-F238E27FC236}">
                <a16:creationId xmlns:a16="http://schemas.microsoft.com/office/drawing/2014/main" id="{9983A6A7-2B5B-44B7-98AA-0A3F14BE7A81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6531978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1722782" y="2228847"/>
            <a:ext cx="3273287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251790" y="2067089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>
                <a:solidFill>
                  <a:srgbClr val="FF0000"/>
                </a:solidFill>
              </a:rPr>
              <a:t>Er</a:t>
            </a:r>
            <a:r>
              <a:rPr lang="da-DK" sz="7200" dirty="0"/>
              <a:t> eleverne i skolen?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38538" y="3538396"/>
            <a:ext cx="86404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800" dirty="0"/>
              <a:t>____ die Schüler in der Schule?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Tekstfelt 12">
            <a:extLst>
              <a:ext uri="{FF2B5EF4-FFF2-40B4-BE49-F238E27FC236}">
                <a16:creationId xmlns:a16="http://schemas.microsoft.com/office/drawing/2014/main" id="{CE316577-1698-484C-B0DF-A1C887171CD5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713072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609599" y="2668741"/>
            <a:ext cx="4068417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90" y="2482847"/>
            <a:ext cx="86404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Die Mutter ____ eine Krankenschwester.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3373FCC3-E6E7-4076-923D-09951CEFA6D1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11721824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1086678" y="2493073"/>
            <a:ext cx="4876800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89" y="2326285"/>
            <a:ext cx="86404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Der Zahnarzt ____ immer froh.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4D02D895-E509-4BEA-8AD1-F751327EB82E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39843629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344556" y="2357764"/>
            <a:ext cx="4081670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89" y="2236111"/>
            <a:ext cx="86404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Der Rektor ____ in der Schule.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DDC32689-B926-426C-8B49-01224EF5AD56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11410437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1113181" y="2146270"/>
            <a:ext cx="4757531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89" y="1983451"/>
            <a:ext cx="86404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Die Lehrerin ____ streng.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216C6F7D-3CFA-41E3-9B5A-FBE8121EC32C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18657816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702368" y="2305095"/>
            <a:ext cx="3723860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90" y="2111301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Der Vater ____ froh.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47795671-B4B8-433E-A7B7-92C1DAFA19B8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34212343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463829" y="2290713"/>
            <a:ext cx="4200936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89" y="2098127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Die Mutter ____ froh.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307A60C7-F16F-493D-B051-3978B875CF34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2260100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4">
            <a:extLst>
              <a:ext uri="{FF2B5EF4-FFF2-40B4-BE49-F238E27FC236}">
                <a16:creationId xmlns:a16="http://schemas.microsoft.com/office/drawing/2014/main" id="{0192D16F-2E3B-4345-A6C8-D4CB3E445143}"/>
              </a:ext>
            </a:extLst>
          </p:cNvPr>
          <p:cNvGrpSpPr/>
          <p:nvPr/>
        </p:nvGrpSpPr>
        <p:grpSpPr>
          <a:xfrm>
            <a:off x="971600" y="1556792"/>
            <a:ext cx="7056784" cy="3785652"/>
            <a:chOff x="971600" y="1556792"/>
            <a:chExt cx="7056784" cy="3785652"/>
          </a:xfrm>
        </p:grpSpPr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9B7D0464-C4C4-456B-A8B9-0DACC552D866}"/>
                </a:ext>
              </a:extLst>
            </p:cNvPr>
            <p:cNvGrpSpPr/>
            <p:nvPr/>
          </p:nvGrpSpPr>
          <p:grpSpPr>
            <a:xfrm>
              <a:off x="971600" y="1556792"/>
              <a:ext cx="5472608" cy="3785652"/>
              <a:chOff x="1979712" y="1587564"/>
              <a:chExt cx="5472608" cy="3785652"/>
            </a:xfrm>
          </p:grpSpPr>
          <p:sp>
            <p:nvSpPr>
              <p:cNvPr id="14" name="Tekstboks 5">
                <a:extLst>
                  <a:ext uri="{FF2B5EF4-FFF2-40B4-BE49-F238E27FC236}">
                    <a16:creationId xmlns:a16="http://schemas.microsoft.com/office/drawing/2014/main" id="{96D71660-1723-4A1C-BF37-521F44AA205E}"/>
                  </a:ext>
                </a:extLst>
              </p:cNvPr>
              <p:cNvSpPr txBox="1"/>
              <p:nvPr/>
            </p:nvSpPr>
            <p:spPr>
              <a:xfrm>
                <a:off x="2447695" y="1587564"/>
                <a:ext cx="4140529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/>
                  <a:t>	ich	</a:t>
                </a:r>
                <a:r>
                  <a:rPr lang="de-DE" sz="4000" b="1"/>
                  <a:t>bin</a:t>
                </a:r>
              </a:p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/>
                  <a:t>	du	</a:t>
                </a:r>
                <a:r>
                  <a:rPr lang="de-DE" sz="4000" b="1"/>
                  <a:t>bist</a:t>
                </a:r>
              </a:p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/>
                  <a:t>er/sie/es    </a:t>
                </a:r>
                <a:r>
                  <a:rPr lang="de-DE" sz="4000" b="1"/>
                  <a:t>ist</a:t>
                </a:r>
              </a:p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/>
                  <a:t>	wir	</a:t>
                </a:r>
                <a:r>
                  <a:rPr lang="de-DE" sz="4000" b="1"/>
                  <a:t>sind</a:t>
                </a:r>
              </a:p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/>
                  <a:t>	ihr	</a:t>
                </a:r>
                <a:r>
                  <a:rPr lang="de-DE" sz="4000" b="1"/>
                  <a:t>seid</a:t>
                </a:r>
              </a:p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/>
                  <a:t>	sie/Sie	</a:t>
                </a:r>
                <a:r>
                  <a:rPr lang="de-DE" sz="4000" b="1"/>
                  <a:t>sind</a:t>
                </a:r>
              </a:p>
            </p:txBody>
          </p:sp>
          <p:cxnSp>
            <p:nvCxnSpPr>
              <p:cNvPr id="15" name="Lige forbindelse 14">
                <a:extLst>
                  <a:ext uri="{FF2B5EF4-FFF2-40B4-BE49-F238E27FC236}">
                    <a16:creationId xmlns:a16="http://schemas.microsoft.com/office/drawing/2014/main" id="{A705F1C7-137D-4444-83B1-770B8100B4F1}"/>
                  </a:ext>
                </a:extLst>
              </p:cNvPr>
              <p:cNvCxnSpPr/>
              <p:nvPr/>
            </p:nvCxnSpPr>
            <p:spPr>
              <a:xfrm>
                <a:off x="1979712" y="3501008"/>
                <a:ext cx="5472608" cy="0"/>
              </a:xfrm>
              <a:prstGeom prst="line">
                <a:avLst/>
              </a:prstGeom>
              <a:ln w="38100">
                <a:solidFill>
                  <a:srgbClr val="42A60A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Højre klammeparentes 9">
              <a:extLst>
                <a:ext uri="{FF2B5EF4-FFF2-40B4-BE49-F238E27FC236}">
                  <a16:creationId xmlns:a16="http://schemas.microsoft.com/office/drawing/2014/main" id="{8663F1A3-271D-401F-A4A4-E54C1DC48F74}"/>
                </a:ext>
              </a:extLst>
            </p:cNvPr>
            <p:cNvSpPr/>
            <p:nvPr/>
          </p:nvSpPr>
          <p:spPr>
            <a:xfrm>
              <a:off x="4644008" y="1700808"/>
              <a:ext cx="576064" cy="1656184"/>
            </a:xfrm>
            <a:prstGeom prst="rightBrace">
              <a:avLst>
                <a:gd name="adj1" fmla="val 8333"/>
                <a:gd name="adj2" fmla="val 4821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1" name="Højre klammeparentes 10">
              <a:extLst>
                <a:ext uri="{FF2B5EF4-FFF2-40B4-BE49-F238E27FC236}">
                  <a16:creationId xmlns:a16="http://schemas.microsoft.com/office/drawing/2014/main" id="{A73B4EB6-E517-42AF-9F66-B4B7E4A2ED11}"/>
                </a:ext>
              </a:extLst>
            </p:cNvPr>
            <p:cNvSpPr/>
            <p:nvPr/>
          </p:nvSpPr>
          <p:spPr>
            <a:xfrm>
              <a:off x="4644008" y="3573016"/>
              <a:ext cx="576064" cy="1656184"/>
            </a:xfrm>
            <a:prstGeom prst="rightBrace">
              <a:avLst>
                <a:gd name="adj1" fmla="val 8333"/>
                <a:gd name="adj2" fmla="val 4821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2" name="Tekstboks 9">
              <a:extLst>
                <a:ext uri="{FF2B5EF4-FFF2-40B4-BE49-F238E27FC236}">
                  <a16:creationId xmlns:a16="http://schemas.microsoft.com/office/drawing/2014/main" id="{5722E60B-0595-4642-83A8-890D60EA9D0E}"/>
                </a:ext>
              </a:extLst>
            </p:cNvPr>
            <p:cNvSpPr txBox="1"/>
            <p:nvPr/>
          </p:nvSpPr>
          <p:spPr>
            <a:xfrm>
              <a:off x="5580112" y="2083495"/>
              <a:ext cx="244827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4400" dirty="0"/>
                <a:t>singularis</a:t>
              </a:r>
            </a:p>
          </p:txBody>
        </p:sp>
        <p:sp>
          <p:nvSpPr>
            <p:cNvPr id="13" name="Tekstboks 11">
              <a:extLst>
                <a:ext uri="{FF2B5EF4-FFF2-40B4-BE49-F238E27FC236}">
                  <a16:creationId xmlns:a16="http://schemas.microsoft.com/office/drawing/2014/main" id="{D5B99C1C-815C-4B5F-B515-C851861DF015}"/>
                </a:ext>
              </a:extLst>
            </p:cNvPr>
            <p:cNvSpPr txBox="1"/>
            <p:nvPr/>
          </p:nvSpPr>
          <p:spPr>
            <a:xfrm>
              <a:off x="5580112" y="4027711"/>
              <a:ext cx="244827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4400" dirty="0"/>
                <a:t>pluralis</a:t>
              </a:r>
            </a:p>
          </p:txBody>
        </p:sp>
      </p:grpSp>
      <p:sp>
        <p:nvSpPr>
          <p:cNvPr id="16" name="Tekstfelt 15">
            <a:extLst>
              <a:ext uri="{FF2B5EF4-FFF2-40B4-BE49-F238E27FC236}">
                <a16:creationId xmlns:a16="http://schemas.microsoft.com/office/drawing/2014/main" id="{76C29E80-D02C-44AC-ADBC-47D16057439E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19506457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901146" y="2338957"/>
            <a:ext cx="5340628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89" y="2177313"/>
            <a:ext cx="86404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Die Schwester ____ froh.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C538716B-B97F-4815-B73F-907886CA5703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29527101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569844" y="2396275"/>
            <a:ext cx="3909388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89" y="2228671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Die Schule ____ groß.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164DCB92-77F4-4C86-9A22-8C2073203878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23429404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E2616FFA-F716-4F05-954A-34776AD1F45E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  <p:pic>
        <p:nvPicPr>
          <p:cNvPr id="2" name="Billede 1">
            <a:extLst>
              <a:ext uri="{FF2B5EF4-FFF2-40B4-BE49-F238E27FC236}">
                <a16:creationId xmlns:a16="http://schemas.microsoft.com/office/drawing/2014/main" id="{26355D63-8A70-4A2F-85CF-35B68EEBD8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857250"/>
            <a:ext cx="85344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7376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E2616FFA-F716-4F05-954A-34776AD1F45E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1E2D6294-D157-4CD3-A9B4-AAE36F8D04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387" y="1189307"/>
            <a:ext cx="8277225" cy="990600"/>
          </a:xfrm>
          <a:prstGeom prst="rect">
            <a:avLst/>
          </a:prstGeom>
        </p:spPr>
      </p:pic>
      <p:pic>
        <p:nvPicPr>
          <p:cNvPr id="4" name="Billede 3">
            <a:extLst>
              <a:ext uri="{FF2B5EF4-FFF2-40B4-BE49-F238E27FC236}">
                <a16:creationId xmlns:a16="http://schemas.microsoft.com/office/drawing/2014/main" id="{4CE3214B-AE44-4958-9C0D-4BF2EDD9F1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2" y="2943225"/>
            <a:ext cx="8258175" cy="971550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9B59D165-C7CD-4D6C-AC27-8E56D89474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674" y="4577495"/>
            <a:ext cx="8248650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278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986036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132521" y="2329187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/>
              <a:t>Jeg </a:t>
            </a:r>
            <a:r>
              <a:rPr lang="da-DK" sz="7200" dirty="0">
                <a:solidFill>
                  <a:srgbClr val="FF0000"/>
                </a:solidFill>
              </a:rPr>
              <a:t>er</a:t>
            </a:r>
            <a:r>
              <a:rPr lang="da-DK" sz="7200" dirty="0"/>
              <a:t> altid glad.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3860889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Ich ____immer froh.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A76E16D3-17B6-4EC7-B094-39B63B01A06C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86727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132521" y="2329187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/>
              <a:t>Du </a:t>
            </a:r>
            <a:r>
              <a:rPr lang="da-DK" sz="7200" dirty="0">
                <a:solidFill>
                  <a:srgbClr val="FF0000"/>
                </a:solidFill>
              </a:rPr>
              <a:t>er</a:t>
            </a:r>
            <a:r>
              <a:rPr lang="da-DK" sz="7200" dirty="0"/>
              <a:t> aldrig sur.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3860889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Du ____ nie böse.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6D71C832-873E-4772-9D80-CC4685B6DA33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807293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132521" y="2329187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/>
              <a:t>Han </a:t>
            </a:r>
            <a:r>
              <a:rPr lang="da-DK" sz="7200" dirty="0">
                <a:solidFill>
                  <a:srgbClr val="FF0000"/>
                </a:solidFill>
              </a:rPr>
              <a:t>er</a:t>
            </a:r>
            <a:r>
              <a:rPr lang="da-DK" sz="7200" dirty="0"/>
              <a:t> lykkelig.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3860889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Er ____ glücklich.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3CF2DD08-E8C9-4F89-BF01-9B575031E9B0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1256861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132521" y="2329187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/>
              <a:t>Hun </a:t>
            </a:r>
            <a:r>
              <a:rPr lang="da-DK" sz="7200" dirty="0">
                <a:solidFill>
                  <a:srgbClr val="FF0000"/>
                </a:solidFill>
              </a:rPr>
              <a:t>er</a:t>
            </a:r>
            <a:r>
              <a:rPr lang="da-DK" sz="7200" dirty="0"/>
              <a:t> træt.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3860889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Sie ____ müde.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99BF9318-19E1-45CD-8B01-4188EAD8B9DE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4011063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132521" y="2329187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/>
              <a:t>Den </a:t>
            </a:r>
            <a:r>
              <a:rPr lang="da-DK" sz="7200" dirty="0">
                <a:solidFill>
                  <a:srgbClr val="FF0000"/>
                </a:solidFill>
              </a:rPr>
              <a:t>er</a:t>
            </a:r>
            <a:r>
              <a:rPr lang="da-DK" sz="7200" dirty="0"/>
              <a:t> grøn.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3860889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Es ____ grün.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D8A2A1D0-EA03-48FE-9B6E-3B1D4DBF5BD5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4032617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132521" y="2329187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/>
              <a:t>Det </a:t>
            </a:r>
            <a:r>
              <a:rPr lang="da-DK" sz="7200" dirty="0">
                <a:solidFill>
                  <a:srgbClr val="FF0000"/>
                </a:solidFill>
              </a:rPr>
              <a:t>er</a:t>
            </a:r>
            <a:r>
              <a:rPr lang="da-DK" sz="7200" dirty="0"/>
              <a:t> lyseblåt.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3860889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Es ____ hellblau.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F3BDB16F-AFB5-442D-B99E-E16675BF3568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∞ Tysk opstart  ∞  cirkel01pp.pptx  ∞  cirkel01.pdf  ∞</a:t>
            </a:r>
          </a:p>
        </p:txBody>
      </p:sp>
    </p:spTree>
    <p:extLst>
      <p:ext uri="{BB962C8B-B14F-4D97-AF65-F5344CB8AC3E}">
        <p14:creationId xmlns:p14="http://schemas.microsoft.com/office/powerpoint/2010/main" val="994976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1742</TotalTime>
  <Words>1773</Words>
  <Application>Microsoft Office PowerPoint</Application>
  <PresentationFormat>Skærmshow (4:3)</PresentationFormat>
  <Paragraphs>161</Paragraphs>
  <Slides>33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Office-tema</vt:lpstr>
      <vt:lpstr>1_Office-tema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Trine Evald Jakobsen</dc:creator>
  <cp:lastModifiedBy>Trine Evald Jakobsen</cp:lastModifiedBy>
  <cp:revision>20</cp:revision>
  <dcterms:created xsi:type="dcterms:W3CDTF">2018-01-16T08:01:23Z</dcterms:created>
  <dcterms:modified xsi:type="dcterms:W3CDTF">2019-11-12T07:02:27Z</dcterms:modified>
</cp:coreProperties>
</file>