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4" r:id="rId3"/>
    <p:sldId id="257" r:id="rId4"/>
    <p:sldId id="259" r:id="rId5"/>
    <p:sldId id="260" r:id="rId6"/>
    <p:sldId id="261" r:id="rId7"/>
    <p:sldId id="262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9" r:id="rId22"/>
    <p:sldId id="275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9" r:id="rId32"/>
    <p:sldId id="300" r:id="rId33"/>
    <p:sldId id="301" r:id="rId34"/>
    <p:sldId id="302" r:id="rId35"/>
    <p:sldId id="303" r:id="rId36"/>
    <p:sldId id="287" r:id="rId37"/>
    <p:sldId id="305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A3DA8181-CBE3-40CF-BE25-751F8719B2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∞ Tysk start  ∞  StartOplæg00-personerne  ∞  Cirkel00-personerne  ∞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E9EB97D-94F9-4C02-9E37-7DE4BB2897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EE416-BB80-465D-A20A-B3AEA5E05A8D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E23D99E-7B61-41F5-A4F6-B8802A5B5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01ABBE3-9C33-4F3E-9439-88B7E08FDE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8D727-FB49-44B3-84FF-8189B05EB61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4508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∞ Tysk start  ∞  StartOplæg00-personerne  ∞  Cirkel00-personerne  ∞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D72D9-57D7-487F-A06B-66268B1A7835}" type="datetimeFigureOut">
              <a:rPr lang="da-DK" smtClean="0"/>
              <a:t>11-11-2019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8E2C-D886-447A-8079-B558272296D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6842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2DC6-116C-465B-B8E5-581FFD427758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4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3694-7076-4E37-A2B9-FB67AC354C1A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D11C-641C-48C4-A913-455AACC94D50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22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2A87-2760-4E46-9147-28EE4AAE9466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A0FB-BD27-4550-91DA-9B69663D001A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D0A8-BF7B-4160-8EE7-FA1A118A6D5F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4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6B04-896D-43A7-ACDA-AA07FAB58554}" type="datetime1">
              <a:rPr lang="da-DK" smtClean="0"/>
              <a:t>11-11-2019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94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DD5E-08F8-4655-8220-8848A422209C}" type="datetime1">
              <a:rPr lang="da-DK" smtClean="0"/>
              <a:t>11-11-2019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03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6C6-72E1-4B6B-A06D-4835EB3D7694}" type="datetime1">
              <a:rPr lang="da-DK" smtClean="0"/>
              <a:t>11-11-2019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64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8642-8F8D-4154-8C99-738429E44F34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5FBC-908B-45E6-9378-D2288E021BCF}" type="datetime1">
              <a:rPr lang="da-DK" smtClean="0"/>
              <a:t>11-11-2019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EF32-36BE-4D16-B704-036668D962A9}" type="datetime1">
              <a:rPr lang="da-DK" smtClean="0"/>
              <a:t>11-11-2019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91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821634" y="1233577"/>
            <a:ext cx="7129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/>
              <a:t>Oplæg 00 + cirkelopgave 00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9684C70-7A6F-4966-821E-AAD2F08BB8C6}"/>
              </a:ext>
            </a:extLst>
          </p:cNvPr>
          <p:cNvSpPr txBox="1"/>
          <p:nvPr/>
        </p:nvSpPr>
        <p:spPr>
          <a:xfrm>
            <a:off x="821634" y="2733135"/>
            <a:ext cx="788504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Kongruens</a:t>
            </a:r>
            <a:r>
              <a:rPr lang="da-DK" sz="5400" dirty="0"/>
              <a:t> </a:t>
            </a:r>
          </a:p>
          <a:p>
            <a:r>
              <a:rPr lang="da-DK" sz="4400" dirty="0"/>
              <a:t>Hvilken ”person” er sætningen i ?</a:t>
            </a:r>
          </a:p>
          <a:p>
            <a:r>
              <a:rPr lang="da-DK" sz="3200" dirty="0"/>
              <a:t>Grundled og udsagnsled skal passe sammen.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50099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749708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Han var min ven.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376762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376762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B8F93EC-B986-4C95-94AE-D00684D2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CCD0D89-28C3-4324-8812-688E4A71B6D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380098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74971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Hun bliver stor.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376764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376764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CAF0194-EC07-419B-81FF-5EB25733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E2DCD5C5-1610-4F75-BFF4-A8759DF8BAC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914271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9555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Den er grøn.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37676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37676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844EB63-E8AD-4490-B912-B1E6DCFC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5F6DE77-C6BA-4F28-B57C-1D741A0D23F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73375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9555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Det er stort.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404472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404472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473BEFE-0432-414A-AD1D-B349C68CD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9C43BD1-11A9-4DB3-B686-47E28A13386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515849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9555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Vi er glade.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418329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418329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5848EEE-0827-4B6A-984E-548C328A3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C19CBFE-ED4F-45A3-BB0B-7CA29C7EF365}"/>
              </a:ext>
            </a:extLst>
          </p:cNvPr>
          <p:cNvSpPr txBox="1"/>
          <p:nvPr/>
        </p:nvSpPr>
        <p:spPr>
          <a:xfrm>
            <a:off x="0" y="21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 Rounded MT Bold" panose="020F0704030504030204" pitchFamily="34" charset="0"/>
              </a:rPr>
              <a:t>∞ </a:t>
            </a:r>
            <a:r>
              <a:rPr lang="da-DK" sz="2400" dirty="0"/>
              <a:t>Tyskstart  </a:t>
            </a:r>
            <a:r>
              <a:rPr lang="da-DK" sz="2400" dirty="0">
                <a:latin typeface="Arial Rounded MT Bold" panose="020F0704030504030204" pitchFamily="34" charset="0"/>
              </a:rPr>
              <a:t>∞  </a:t>
            </a:r>
            <a:r>
              <a:rPr lang="da-DK" sz="2400" dirty="0"/>
              <a:t>StartOplæg00-personerne  ∞  Cirkel00-personerne  </a:t>
            </a:r>
            <a:r>
              <a:rPr lang="da-DK" sz="2400" dirty="0">
                <a:latin typeface="Arial Rounded MT Bold" panose="020F0704030504030204" pitchFamily="34" charset="0"/>
              </a:rPr>
              <a:t>∞</a:t>
            </a:r>
            <a:endParaRPr lang="da-DK" sz="24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B3A8A82-C143-4325-9F13-D056606BDD2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899192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2011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I er søde.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40447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40447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EC77C8B-0540-4BB4-9FBB-89819BB2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D5D9BEB-3975-4674-9BC3-A3B84C0C6DE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82483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9555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De er store.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418326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418326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7E7533-C9C2-42DB-9966-E22263B0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4EEE2AA3-9CD0-4249-8702-2A3BE19FCD9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825847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FB0DD2BA-A1E2-495F-8C92-AE4234A338BC}"/>
              </a:ext>
            </a:extLst>
          </p:cNvPr>
          <p:cNvSpPr/>
          <p:nvPr/>
        </p:nvSpPr>
        <p:spPr>
          <a:xfrm>
            <a:off x="960782" y="2465196"/>
            <a:ext cx="304318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12362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Hunden er flot.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2D69299E-CF58-43B6-ACD8-7EE56584F858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2FEBCBCE-9637-4272-AE86-9C689B3322EB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4B015D09-6AB1-44F4-A077-2FF463E674D1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9" name="Pil: bøjet opad 18">
              <a:extLst>
                <a:ext uri="{FF2B5EF4-FFF2-40B4-BE49-F238E27FC236}">
                  <a16:creationId xmlns:a16="http://schemas.microsoft.com/office/drawing/2014/main" id="{6BA988CF-933C-4081-82ED-9621C0BD1232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7478A163-DAE0-4375-AE80-3F71266CDC92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02083EF-E9B0-4096-9D73-2658EFC7B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99DA7DC-415A-4A6A-85A7-8CE9CA41B07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81265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1C02A3BD-F533-4AB8-84F8-EB7E64C81CBC}"/>
              </a:ext>
            </a:extLst>
          </p:cNvPr>
          <p:cNvSpPr/>
          <p:nvPr/>
        </p:nvSpPr>
        <p:spPr>
          <a:xfrm>
            <a:off x="927652" y="2042330"/>
            <a:ext cx="277151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245704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27652" y="1901793"/>
            <a:ext cx="7222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Günter er 10 år gammel.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640C4214-2D79-4CF8-94F8-C55FBAA42685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7BD39B09-8C1C-4C9D-B6AF-F4ED7DCCBDBF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CED7D8D8-DF4E-4733-B28D-197D610A27CA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9" name="Pil: bøjet opad 18">
              <a:extLst>
                <a:ext uri="{FF2B5EF4-FFF2-40B4-BE49-F238E27FC236}">
                  <a16:creationId xmlns:a16="http://schemas.microsoft.com/office/drawing/2014/main" id="{5CED3C76-4166-4417-9895-8D1A723A6790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053487E0-76FC-4304-8263-E615B9711C83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1836316-690A-467F-B3AD-2F6DF70AB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D6D27CA-7F4D-4A85-918B-56A4271B295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550230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8EA9A9D-21CA-42B2-87A8-A50E9D382650}"/>
              </a:ext>
            </a:extLst>
          </p:cNvPr>
          <p:cNvSpPr/>
          <p:nvPr/>
        </p:nvSpPr>
        <p:spPr>
          <a:xfrm>
            <a:off x="960782" y="2470303"/>
            <a:ext cx="6008053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5990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Faren og moren bliver glade.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85C1C699-DA55-429C-AAC0-E6320E29A464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779FC259-5CCF-40DE-9248-8DEBCDB44CA2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E9D021D7-F90E-4332-B727-4F50AC679993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9" name="Pil: bøjet opad 18">
              <a:extLst>
                <a:ext uri="{FF2B5EF4-FFF2-40B4-BE49-F238E27FC236}">
                  <a16:creationId xmlns:a16="http://schemas.microsoft.com/office/drawing/2014/main" id="{4F1A1AB4-E109-4AFB-B476-87CB26F519DC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E561312A-080F-4761-ACD9-1730D15C574A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FDD2ED9-A8C1-4211-8EF3-4841F0784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727C930-9CAA-4EF3-B0BB-5A5C499D8D3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94422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0" y="123357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dirty="0"/>
              <a:t>Hjælp nederst på  grammatikarket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www.trine-evald.dk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AC3B1FCF-C76A-4817-BABC-B5542175B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" y="3455164"/>
            <a:ext cx="9020175" cy="2676525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7D738AD0-42A3-4435-9C45-29B0611A3A54}"/>
              </a:ext>
            </a:extLst>
          </p:cNvPr>
          <p:cNvSpPr/>
          <p:nvPr/>
        </p:nvSpPr>
        <p:spPr>
          <a:xfrm>
            <a:off x="2489982" y="4161791"/>
            <a:ext cx="942535" cy="219456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Pil: cirkelformet 5">
            <a:extLst>
              <a:ext uri="{FF2B5EF4-FFF2-40B4-BE49-F238E27FC236}">
                <a16:creationId xmlns:a16="http://schemas.microsoft.com/office/drawing/2014/main" id="{4B10F8EF-CAF7-4ECF-925C-5106B8435EFF}"/>
              </a:ext>
            </a:extLst>
          </p:cNvPr>
          <p:cNvSpPr/>
          <p:nvPr/>
        </p:nvSpPr>
        <p:spPr>
          <a:xfrm flipH="1">
            <a:off x="2152357" y="3868341"/>
            <a:ext cx="675249" cy="953086"/>
          </a:xfrm>
          <a:prstGeom prst="circular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9" name="Pil: cirkelformet 8">
            <a:extLst>
              <a:ext uri="{FF2B5EF4-FFF2-40B4-BE49-F238E27FC236}">
                <a16:creationId xmlns:a16="http://schemas.microsoft.com/office/drawing/2014/main" id="{98C6BE86-2536-4FAC-B18A-4840CC1DD28E}"/>
              </a:ext>
            </a:extLst>
          </p:cNvPr>
          <p:cNvSpPr/>
          <p:nvPr/>
        </p:nvSpPr>
        <p:spPr>
          <a:xfrm flipH="1">
            <a:off x="1209821" y="4671337"/>
            <a:ext cx="675249" cy="953086"/>
          </a:xfrm>
          <a:prstGeom prst="circular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E700A0C5-4A24-459D-A1E3-599592009028}"/>
              </a:ext>
            </a:extLst>
          </p:cNvPr>
          <p:cNvSpPr/>
          <p:nvPr/>
        </p:nvSpPr>
        <p:spPr>
          <a:xfrm>
            <a:off x="2813538" y="5127335"/>
            <a:ext cx="201344" cy="21838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0BDCEAB-8D81-4491-BFB2-A5F2CBBC4A81}"/>
              </a:ext>
            </a:extLst>
          </p:cNvPr>
          <p:cNvSpPr/>
          <p:nvPr/>
        </p:nvSpPr>
        <p:spPr>
          <a:xfrm>
            <a:off x="2121877" y="5124987"/>
            <a:ext cx="201344" cy="21838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1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C5426-E642-40E7-A32A-551BDF561F84}"/>
              </a:ext>
            </a:extLst>
          </p:cNvPr>
          <p:cNvSpPr/>
          <p:nvPr/>
        </p:nvSpPr>
        <p:spPr>
          <a:xfrm>
            <a:off x="927652" y="2465196"/>
            <a:ext cx="24052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5990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Træet var stort.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B05DFB9A-C7C0-4891-893D-97BBAC7DBFED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17FFEED-AFE7-4E98-A9B3-290B42961F3C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F1854CD5-08C0-4917-8DE1-FC3515FA7D79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9" name="Pil: bøjet opad 18">
              <a:extLst>
                <a:ext uri="{FF2B5EF4-FFF2-40B4-BE49-F238E27FC236}">
                  <a16:creationId xmlns:a16="http://schemas.microsoft.com/office/drawing/2014/main" id="{69C08FA8-F918-433E-AF35-21DFB61B1891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F275B0D5-2B41-4804-B0DF-BE92C00612B4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209AE65-0296-4917-B5D5-72EBA0D4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8DDD5D4-F7B7-468E-940C-76A49936B8A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899645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6EA9E30-8037-4941-91F2-C9AE0EBBB834}"/>
              </a:ext>
            </a:extLst>
          </p:cNvPr>
          <p:cNvSpPr/>
          <p:nvPr/>
        </p:nvSpPr>
        <p:spPr>
          <a:xfrm>
            <a:off x="2410089" y="2394601"/>
            <a:ext cx="216191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043912" y="15990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Var træet stort?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ED09AB00-1963-474B-96CF-0EFC968B0C8E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2AF465B-9F50-4992-ADE0-E210E4BD61DA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01EDBB52-B650-4E0F-9362-C73680D06A06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9" name="Pil: bøjet opad 18">
              <a:extLst>
                <a:ext uri="{FF2B5EF4-FFF2-40B4-BE49-F238E27FC236}">
                  <a16:creationId xmlns:a16="http://schemas.microsoft.com/office/drawing/2014/main" id="{C974048F-4910-436D-9907-741863082C47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7A87C7AC-5059-4748-9C59-D7971245131F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2B1DCD2-6AE0-43CD-A2EF-860DD7434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CC5EC716-B707-4880-8C97-11B50FD3F9B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723147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CF0210CE-7737-4466-A1A0-0E50D2CE949B}"/>
              </a:ext>
            </a:extLst>
          </p:cNvPr>
          <p:cNvSpPr/>
          <p:nvPr/>
        </p:nvSpPr>
        <p:spPr>
          <a:xfrm>
            <a:off x="960783" y="2500691"/>
            <a:ext cx="5647835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062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2" y="2329187"/>
            <a:ext cx="78174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Günter und ich sind zu Hause.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5B0C391A-725F-4F77-87D3-3CBC16F2E1D1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EEF4EA2D-DDF5-47E9-8BE9-E977B7ABC2C4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" name="Tekstfelt 9">
              <a:extLst>
                <a:ext uri="{FF2B5EF4-FFF2-40B4-BE49-F238E27FC236}">
                  <a16:creationId xmlns:a16="http://schemas.microsoft.com/office/drawing/2014/main" id="{C12FB993-BBE6-4547-B388-BF0F4E306D8F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8C89A95C-6B9C-46A4-AEAB-E073F662A3BC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F92664F8-3AAC-4083-8C58-BD710264B130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75C267C-03A7-453F-8C76-C5CFE5F6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EEE8713-0AB4-49E2-9DAE-5FBA61E1229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79881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217EED4E-FBEB-4B56-BA20-2925FE7BEAD8}"/>
              </a:ext>
            </a:extLst>
          </p:cNvPr>
          <p:cNvSpPr/>
          <p:nvPr/>
        </p:nvSpPr>
        <p:spPr>
          <a:xfrm>
            <a:off x="548325" y="2728725"/>
            <a:ext cx="211492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451343" y="1783713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548325" y="2592716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Petra wird froh.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566860A0-70D1-4F18-ABB3-D403EA4EE653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69B6B751-6184-454F-BF79-93E46F8A410B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F1CCE707-616B-4665-8EF8-74C082FCBDB6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67D8C57A-47AE-495A-881E-94A7215B93BA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583D3AF7-9B27-46F0-9076-23883B9CA448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0BB63EF-A10C-44F0-B2D3-458954D0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9DB93B15-7BDA-4FD0-87A1-0D017821048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562113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2212C6D-E340-4963-8BAF-2E3209D36D92}"/>
              </a:ext>
            </a:extLst>
          </p:cNvPr>
          <p:cNvSpPr/>
          <p:nvPr/>
        </p:nvSpPr>
        <p:spPr>
          <a:xfrm>
            <a:off x="589720" y="2500691"/>
            <a:ext cx="374976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531292" y="1619914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589720" y="2287719"/>
            <a:ext cx="8050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Der Hund wird groß.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7FF0E56C-646F-49EE-A17A-0F89108CF22E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F08737B0-F2CF-4E12-B28E-97D1A06B6394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60C2ED19-059B-4969-A33C-518E5652C223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A59527E2-C233-4918-8A4A-07F8D803061D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1C005150-3FB5-4DC7-98FE-E8C442F11D1B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E7B99A8-393C-4DAD-BA5D-88BF8B7E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C9C4B559-E12F-4DB4-9B03-8957601373A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824269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9AD0E6F-A96A-4B3B-9C92-7A30144A398F}"/>
              </a:ext>
            </a:extLst>
          </p:cNvPr>
          <p:cNvSpPr/>
          <p:nvPr/>
        </p:nvSpPr>
        <p:spPr>
          <a:xfrm>
            <a:off x="454521" y="2576681"/>
            <a:ext cx="35110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354361" y="1586718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354361" y="2437380"/>
            <a:ext cx="865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Das Haus wurde grün.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E03AD3D3-3F36-468F-B827-BE8E7AD25B8A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6E2FEEC6-DFC6-4739-85CB-6E6C1955547C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4C8F1A1D-F3A5-4A02-9EC5-599E01DD0041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F64C2F1E-C01B-4E68-A8C7-BD3EA04122E4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094EA4EE-EC3A-4C05-8948-8F91276A46B8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C584821-A059-4059-BD95-69CED317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2F5D7073-7DA1-45C0-88A0-6DEBE5FECD8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10172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78D48F7E-A6A1-4724-A59B-345CD193E328}"/>
              </a:ext>
            </a:extLst>
          </p:cNvPr>
          <p:cNvSpPr/>
          <p:nvPr/>
        </p:nvSpPr>
        <p:spPr>
          <a:xfrm>
            <a:off x="382071" y="2514575"/>
            <a:ext cx="737483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354361" y="168642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354361" y="2489278"/>
            <a:ext cx="81832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Der Hund und die Katze waren süß.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6F62CE2A-2D5D-4FEC-8A2D-74B0F0E38FC0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E15C1DAB-3097-4002-916A-103D5DA888DF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2A4264B9-54A6-4FD4-9F74-7AF3A4189C5F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0A050C4E-ADE8-455F-9AF9-F2037E4A3DD8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DD93E1AB-245C-4780-ABD0-46DC1B28915B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94B998B-9109-4BAB-B647-46F7AF0D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E29546E-CA78-4B54-B683-14AC29302E1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51692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4A2B0E58-1F5F-4F24-B5C5-C0E69CD42371}"/>
              </a:ext>
            </a:extLst>
          </p:cNvPr>
          <p:cNvSpPr/>
          <p:nvPr/>
        </p:nvSpPr>
        <p:spPr>
          <a:xfrm>
            <a:off x="3581703" y="2819318"/>
            <a:ext cx="4620189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354361" y="1981872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354361" y="2714085"/>
            <a:ext cx="8657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800" dirty="0"/>
              <a:t>Wo wart Peter und du?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712C30AD-0EFE-4395-AA0E-8B4EF175D57D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35B3A68E-C143-4531-BB65-5E8FF7F52FCC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C9814E31-A017-42E3-979A-A495C8F9F201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4F86A68C-D1A6-4DBD-95A7-D27DE5DA0C65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F40E86FF-A199-40B9-89E4-ED03B6C52BFF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3AABCBB-E5BB-451D-AE97-0FDFF95C8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551429D-69EC-42D9-B030-6A5B7FD5A83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516980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E3950661-7F0F-4FCC-BB67-393C815466BB}"/>
              </a:ext>
            </a:extLst>
          </p:cNvPr>
          <p:cNvSpPr/>
          <p:nvPr/>
        </p:nvSpPr>
        <p:spPr>
          <a:xfrm>
            <a:off x="960783" y="2500691"/>
            <a:ext cx="5647835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062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Ursula und ich sind in der Schule.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B386AFFC-6602-48A3-9879-7E1A80E72477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FA58732A-8B72-4B80-922D-58AD2D2CAE08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2341E0E4-C1AC-423B-9825-AE213F688AA0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4BB0D362-1498-4040-B850-F28B412A6047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DF103FA3-F663-4CBE-BEDB-243F15D73EF4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FC763C6-290E-49CC-9B9A-61AA9EE47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74CF1D5-9304-43D7-AD79-1A593BF5FA3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074138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6B26D9C-D406-40CE-A940-DB1F042A01D6}"/>
              </a:ext>
            </a:extLst>
          </p:cNvPr>
          <p:cNvSpPr/>
          <p:nvPr/>
        </p:nvSpPr>
        <p:spPr>
          <a:xfrm>
            <a:off x="960783" y="2500691"/>
            <a:ext cx="4026853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0623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712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Die Schule ist groß.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C8362031-1C3C-4443-93E0-EBEC480E6D04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A331E0A3-EABB-4CDA-8E1B-8B3ED3B63397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2B6F4FC4-988B-4DB2-99FC-47A4B0DD2E43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828B95B9-EABE-4B88-A24C-7450EBC336A4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A3502F05-4A64-487A-8B44-9ED0C241447B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8B8128C-62AC-4205-B200-7D4580C53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79F770F-7FA4-4AAF-8AC3-0A9F780AE13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32909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>
            <a:extLst>
              <a:ext uri="{FF2B5EF4-FFF2-40B4-BE49-F238E27FC236}">
                <a16:creationId xmlns:a16="http://schemas.microsoft.com/office/drawing/2014/main" id="{0192D16F-2E3B-4345-A6C8-D4CB3E445143}"/>
              </a:ext>
            </a:extLst>
          </p:cNvPr>
          <p:cNvGrpSpPr/>
          <p:nvPr/>
        </p:nvGrpSpPr>
        <p:grpSpPr>
          <a:xfrm>
            <a:off x="971600" y="1556792"/>
            <a:ext cx="7056784" cy="3785652"/>
            <a:chOff x="971600" y="1556792"/>
            <a:chExt cx="7056784" cy="3785652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9B7D0464-C4C4-456B-A8B9-0DACC552D866}"/>
                </a:ext>
              </a:extLst>
            </p:cNvPr>
            <p:cNvGrpSpPr/>
            <p:nvPr/>
          </p:nvGrpSpPr>
          <p:grpSpPr>
            <a:xfrm>
              <a:off x="971600" y="1556792"/>
              <a:ext cx="5472608" cy="3785652"/>
              <a:chOff x="1979712" y="1587564"/>
              <a:chExt cx="5472608" cy="3785652"/>
            </a:xfrm>
          </p:grpSpPr>
          <p:sp>
            <p:nvSpPr>
              <p:cNvPr id="14" name="Tekstboks 5">
                <a:extLst>
                  <a:ext uri="{FF2B5EF4-FFF2-40B4-BE49-F238E27FC236}">
                    <a16:creationId xmlns:a16="http://schemas.microsoft.com/office/drawing/2014/main" id="{96D71660-1723-4A1C-BF37-521F44AA205E}"/>
                  </a:ext>
                </a:extLst>
              </p:cNvPr>
              <p:cNvSpPr txBox="1"/>
              <p:nvPr/>
            </p:nvSpPr>
            <p:spPr>
              <a:xfrm>
                <a:off x="2447695" y="1587564"/>
                <a:ext cx="414052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ich	</a:t>
                </a:r>
                <a:r>
                  <a:rPr lang="de-DE" sz="4000" b="1" dirty="0"/>
                  <a:t>bin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du	</a:t>
                </a:r>
                <a:r>
                  <a:rPr lang="de-DE" sz="4000" b="1" dirty="0"/>
                  <a:t>bist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er/sie/es    </a:t>
                </a:r>
                <a:r>
                  <a:rPr lang="de-DE" sz="4000" b="1" dirty="0"/>
                  <a:t>ist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wir	</a:t>
                </a:r>
                <a:r>
                  <a:rPr lang="de-DE" sz="4000" b="1" dirty="0"/>
                  <a:t>sind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ihr	</a:t>
                </a:r>
                <a:r>
                  <a:rPr lang="de-DE" sz="4000" b="1" dirty="0"/>
                  <a:t>seid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sie/Sie	</a:t>
                </a:r>
                <a:r>
                  <a:rPr lang="de-DE" sz="4000" b="1" dirty="0"/>
                  <a:t>sind</a:t>
                </a:r>
              </a:p>
            </p:txBody>
          </p:sp>
          <p:cxnSp>
            <p:nvCxnSpPr>
              <p:cNvPr id="15" name="Lige forbindelse 14">
                <a:extLst>
                  <a:ext uri="{FF2B5EF4-FFF2-40B4-BE49-F238E27FC236}">
                    <a16:creationId xmlns:a16="http://schemas.microsoft.com/office/drawing/2014/main" id="{A705F1C7-137D-4444-83B1-770B8100B4F1}"/>
                  </a:ext>
                </a:extLst>
              </p:cNvPr>
              <p:cNvCxnSpPr/>
              <p:nvPr/>
            </p:nvCxnSpPr>
            <p:spPr>
              <a:xfrm>
                <a:off x="1979712" y="3501008"/>
                <a:ext cx="5472608" cy="0"/>
              </a:xfrm>
              <a:prstGeom prst="line">
                <a:avLst/>
              </a:prstGeom>
              <a:ln w="38100">
                <a:solidFill>
                  <a:srgbClr val="42A60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øjre klammeparentes 9">
              <a:extLst>
                <a:ext uri="{FF2B5EF4-FFF2-40B4-BE49-F238E27FC236}">
                  <a16:creationId xmlns:a16="http://schemas.microsoft.com/office/drawing/2014/main" id="{8663F1A3-271D-401F-A4A4-E54C1DC48F74}"/>
                </a:ext>
              </a:extLst>
            </p:cNvPr>
            <p:cNvSpPr/>
            <p:nvPr/>
          </p:nvSpPr>
          <p:spPr>
            <a:xfrm>
              <a:off x="4644008" y="1700808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 klammeparentes 10">
              <a:extLst>
                <a:ext uri="{FF2B5EF4-FFF2-40B4-BE49-F238E27FC236}">
                  <a16:creationId xmlns:a16="http://schemas.microsoft.com/office/drawing/2014/main" id="{A73B4EB6-E517-42AF-9F66-B4B7E4A2ED11}"/>
                </a:ext>
              </a:extLst>
            </p:cNvPr>
            <p:cNvSpPr/>
            <p:nvPr/>
          </p:nvSpPr>
          <p:spPr>
            <a:xfrm>
              <a:off x="4644008" y="3573016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9">
              <a:extLst>
                <a:ext uri="{FF2B5EF4-FFF2-40B4-BE49-F238E27FC236}">
                  <a16:creationId xmlns:a16="http://schemas.microsoft.com/office/drawing/2014/main" id="{5722E60B-0595-4642-83A8-890D60EA9D0E}"/>
                </a:ext>
              </a:extLst>
            </p:cNvPr>
            <p:cNvSpPr txBox="1"/>
            <p:nvPr/>
          </p:nvSpPr>
          <p:spPr>
            <a:xfrm>
              <a:off x="5580112" y="2083495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singularis</a:t>
              </a:r>
            </a:p>
          </p:txBody>
        </p:sp>
        <p:sp>
          <p:nvSpPr>
            <p:cNvPr id="13" name="Tekstboks 11">
              <a:extLst>
                <a:ext uri="{FF2B5EF4-FFF2-40B4-BE49-F238E27FC236}">
                  <a16:creationId xmlns:a16="http://schemas.microsoft.com/office/drawing/2014/main" id="{D5B99C1C-815C-4B5F-B515-C851861DF015}"/>
                </a:ext>
              </a:extLst>
            </p:cNvPr>
            <p:cNvSpPr txBox="1"/>
            <p:nvPr/>
          </p:nvSpPr>
          <p:spPr>
            <a:xfrm>
              <a:off x="5580112" y="4027711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pluralis</a:t>
              </a:r>
            </a:p>
          </p:txBody>
        </p:sp>
      </p:grp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AAADE030-927A-45DA-83DA-D3973EB7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131C2C60-132F-42F0-ADDE-0E0B89F8BBD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95064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D02E35A-33FA-41BF-8EB8-997F135809C1}"/>
              </a:ext>
            </a:extLst>
          </p:cNvPr>
          <p:cNvSpPr/>
          <p:nvPr/>
        </p:nvSpPr>
        <p:spPr>
          <a:xfrm>
            <a:off x="2291196" y="2414240"/>
            <a:ext cx="3823854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414298" y="1603611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414298" y="2278231"/>
            <a:ext cx="8050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War die Schule groß?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98D32599-3628-47C4-BB1F-23BF935DBC07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0F8CD0E4-09F0-40F3-8DA4-A37C3FF90CDE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F9F6ED99-B187-458D-B49F-0B10D08F2BFF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23D73EF5-BBAA-4867-B54D-FC0C39B84265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4F0202ED-9B05-41EE-BA01-6892A668CF72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54CF0E2-DC6F-46C0-90A2-9D8EB208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328F5DD-CA07-4AA9-B9A4-F476D8E4BF9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2181426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91209B71-BF37-4C2F-987A-01ED9A436476}"/>
              </a:ext>
            </a:extLst>
          </p:cNvPr>
          <p:cNvSpPr/>
          <p:nvPr/>
        </p:nvSpPr>
        <p:spPr>
          <a:xfrm>
            <a:off x="354361" y="2719912"/>
            <a:ext cx="271067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354361" y="1798993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354361" y="2583903"/>
            <a:ext cx="865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Sandra ist 11 Jahre alt.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D3B3C021-30B1-4DF0-ACB8-8C0EAF39AF21}"/>
              </a:ext>
            </a:extLst>
          </p:cNvPr>
          <p:cNvGrpSpPr/>
          <p:nvPr/>
        </p:nvGrpSpPr>
        <p:grpSpPr>
          <a:xfrm>
            <a:off x="132521" y="5379980"/>
            <a:ext cx="8878958" cy="1156342"/>
            <a:chOff x="132521" y="5379980"/>
            <a:chExt cx="8878958" cy="1156342"/>
          </a:xfrm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ED814C6D-A43F-48CD-B9E1-ACCF0AFA2516}"/>
                </a:ext>
              </a:extLst>
            </p:cNvPr>
            <p:cNvSpPr/>
            <p:nvPr/>
          </p:nvSpPr>
          <p:spPr>
            <a:xfrm>
              <a:off x="1043912" y="5578100"/>
              <a:ext cx="802961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5426A2D0-3BEA-4473-AF81-374636B32C97}"/>
                </a:ext>
              </a:extLst>
            </p:cNvPr>
            <p:cNvSpPr txBox="1"/>
            <p:nvPr/>
          </p:nvSpPr>
          <p:spPr>
            <a:xfrm>
              <a:off x="132521" y="5379980"/>
              <a:ext cx="88789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12" name="Pil: bøjet opad 11">
              <a:extLst>
                <a:ext uri="{FF2B5EF4-FFF2-40B4-BE49-F238E27FC236}">
                  <a16:creationId xmlns:a16="http://schemas.microsoft.com/office/drawing/2014/main" id="{19340DCE-E33C-470F-A3AD-0F3EDCE5928C}"/>
                </a:ext>
              </a:extLst>
            </p:cNvPr>
            <p:cNvSpPr/>
            <p:nvPr/>
          </p:nvSpPr>
          <p:spPr>
            <a:xfrm rot="5400000">
              <a:off x="5635049" y="6099174"/>
              <a:ext cx="331305" cy="32314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4DDF0879-29A4-4091-BCFF-7BFC1FB26615}"/>
                </a:ext>
              </a:extLst>
            </p:cNvPr>
            <p:cNvSpPr txBox="1"/>
            <p:nvPr/>
          </p:nvSpPr>
          <p:spPr>
            <a:xfrm>
              <a:off x="6142112" y="6197768"/>
              <a:ext cx="28693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214C604-2311-44C3-B0F9-DBA039EF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C4FBEE60-9091-41D6-996A-854C984AF10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529159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503583" y="2201667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503583" y="2828835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Sie ist 11 Jahre alt.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3D0308F-B780-4ABA-AF23-01A4C11E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748545F-498A-41D7-89A7-38F68573E0B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151770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462019" y="162549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462019" y="2450637"/>
            <a:ext cx="829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Sie sind 11 Jahre alt.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6442068-F282-47E5-80D1-2D2C7110E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5391F02-9202-4EC5-8F71-69E4D4FB9E6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5220767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406600" y="2014095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406600" y="2798864"/>
            <a:ext cx="8224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Sie wurde sehr froh.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C648B5A-4441-4818-8B6B-82551C31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DDAD766-D8F1-4F06-8B39-731A26896C3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549850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365038" y="1689050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365038" y="2457750"/>
            <a:ext cx="8432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Sie wurden sehr froh.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C1DD0D7-3F5D-4B92-90A7-1DCE2AAD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7CDEC12-90FE-4F64-8C28-78B791CBD60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631652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AFF68CD-2ED8-4D0F-9000-3F6AA128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134D0D8-0C5E-41CB-A6D1-60D8D552F5F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536DB338-DE4C-49AC-BCDE-65C404FB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" y="897849"/>
            <a:ext cx="85820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490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AFF68CD-2ED8-4D0F-9000-3F6AA128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134D0D8-0C5E-41CB-A6D1-60D8D552F5F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88C3785-91DB-4D81-9C70-1E474DA84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344743"/>
            <a:ext cx="8267700" cy="9906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10F2D910-0B66-4D1F-8936-79A9A3A47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2943225"/>
            <a:ext cx="8258175" cy="97155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ED52DA2-0D14-4275-B5FB-C210850D6D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0" y="4518909"/>
            <a:ext cx="82391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06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/>
          <p:cNvGrpSpPr/>
          <p:nvPr/>
        </p:nvGrpSpPr>
        <p:grpSpPr>
          <a:xfrm>
            <a:off x="971600" y="1556792"/>
            <a:ext cx="5472608" cy="3785652"/>
            <a:chOff x="1979712" y="1587564"/>
            <a:chExt cx="5472608" cy="3785652"/>
          </a:xfrm>
        </p:grpSpPr>
        <p:sp>
          <p:nvSpPr>
            <p:cNvPr id="6" name="Tekstboks 5"/>
            <p:cNvSpPr txBox="1"/>
            <p:nvPr/>
          </p:nvSpPr>
          <p:spPr>
            <a:xfrm>
              <a:off x="2447695" y="1587564"/>
              <a:ext cx="4140529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ich	</a:t>
              </a:r>
              <a:r>
                <a:rPr lang="de-DE" sz="4000" b="1"/>
                <a:t>bin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du	</a:t>
              </a:r>
              <a:r>
                <a:rPr lang="de-DE" sz="4000" b="1"/>
                <a:t>bist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er/sie/es    </a:t>
              </a:r>
              <a:r>
                <a:rPr lang="de-DE" sz="4000" b="1"/>
                <a:t>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wir	</a:t>
              </a:r>
              <a:r>
                <a:rPr lang="de-DE" sz="4000" b="1"/>
                <a:t>sind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ihr	</a:t>
              </a:r>
              <a:r>
                <a:rPr lang="de-DE" sz="4000" b="1"/>
                <a:t>seid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sie/Sie	</a:t>
              </a:r>
              <a:r>
                <a:rPr lang="de-DE" sz="4000" b="1"/>
                <a:t>sind</a:t>
              </a:r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1979712" y="3501008"/>
              <a:ext cx="5472608" cy="0"/>
            </a:xfrm>
            <a:prstGeom prst="line">
              <a:avLst/>
            </a:prstGeom>
            <a:ln w="38100">
              <a:solidFill>
                <a:srgbClr val="42A60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Lige pilforbindelse 3"/>
          <p:cNvCxnSpPr/>
          <p:nvPr/>
        </p:nvCxnSpPr>
        <p:spPr>
          <a:xfrm>
            <a:off x="4788024" y="191683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4788024" y="378904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5940152" y="17635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1. person singularis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5940152" y="36450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1. person pluralis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87EC38A0-27D5-4E01-B974-1507BF97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AA98462E-469A-4C53-B1C2-9FE351C5D2B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293832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/>
          <p:cNvGrpSpPr/>
          <p:nvPr/>
        </p:nvGrpSpPr>
        <p:grpSpPr>
          <a:xfrm>
            <a:off x="971600" y="1556792"/>
            <a:ext cx="5472608" cy="3785652"/>
            <a:chOff x="1979712" y="1587564"/>
            <a:chExt cx="5472608" cy="3785652"/>
          </a:xfrm>
        </p:grpSpPr>
        <p:sp>
          <p:nvSpPr>
            <p:cNvPr id="6" name="Tekstboks 5"/>
            <p:cNvSpPr txBox="1"/>
            <p:nvPr/>
          </p:nvSpPr>
          <p:spPr>
            <a:xfrm>
              <a:off x="2447695" y="1587564"/>
              <a:ext cx="4140529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ich	</a:t>
              </a:r>
              <a:r>
                <a:rPr lang="de-DE" sz="4000" b="1"/>
                <a:t>bin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du	</a:t>
              </a:r>
              <a:r>
                <a:rPr lang="de-DE" sz="4000" b="1"/>
                <a:t>bist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er/sie/es    </a:t>
              </a:r>
              <a:r>
                <a:rPr lang="de-DE" sz="4000" b="1"/>
                <a:t>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wir	</a:t>
              </a:r>
              <a:r>
                <a:rPr lang="de-DE" sz="4000" b="1"/>
                <a:t>sind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ihr	</a:t>
              </a:r>
              <a:r>
                <a:rPr lang="de-DE" sz="4000" b="1"/>
                <a:t>seid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sie/Sie	</a:t>
              </a:r>
              <a:r>
                <a:rPr lang="de-DE" sz="4000" b="1"/>
                <a:t>sind</a:t>
              </a:r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1979712" y="3501008"/>
              <a:ext cx="5472608" cy="0"/>
            </a:xfrm>
            <a:prstGeom prst="line">
              <a:avLst/>
            </a:prstGeom>
            <a:ln w="38100">
              <a:solidFill>
                <a:srgbClr val="42A60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Lige pilforbindelse 3"/>
          <p:cNvCxnSpPr/>
          <p:nvPr/>
        </p:nvCxnSpPr>
        <p:spPr>
          <a:xfrm>
            <a:off x="4788024" y="263691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4788024" y="443711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5940152" y="24836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?. person singularis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5940152" y="42838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?. person pluralis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0C358FC-0EE6-475A-A083-C1053FD6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D5B562A-7F2F-4554-AAB9-9B3C7B9D903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16256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/>
          <p:cNvGrpSpPr/>
          <p:nvPr/>
        </p:nvGrpSpPr>
        <p:grpSpPr>
          <a:xfrm>
            <a:off x="971600" y="1556792"/>
            <a:ext cx="5472608" cy="3785652"/>
            <a:chOff x="1979712" y="1587564"/>
            <a:chExt cx="5472608" cy="3785652"/>
          </a:xfrm>
        </p:grpSpPr>
        <p:sp>
          <p:nvSpPr>
            <p:cNvPr id="6" name="Tekstboks 5"/>
            <p:cNvSpPr txBox="1"/>
            <p:nvPr/>
          </p:nvSpPr>
          <p:spPr>
            <a:xfrm>
              <a:off x="2447695" y="1587564"/>
              <a:ext cx="4140529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ich	</a:t>
              </a:r>
              <a:r>
                <a:rPr lang="de-DE" sz="4000" b="1"/>
                <a:t>bin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du	</a:t>
              </a:r>
              <a:r>
                <a:rPr lang="de-DE" sz="4000" b="1"/>
                <a:t>bist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er/sie/es    </a:t>
              </a:r>
              <a:r>
                <a:rPr lang="de-DE" sz="4000" b="1"/>
                <a:t>ist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wir	</a:t>
              </a:r>
              <a:r>
                <a:rPr lang="de-DE" sz="4000" b="1"/>
                <a:t>sind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ihr	</a:t>
              </a:r>
              <a:r>
                <a:rPr lang="de-DE" sz="4000" b="1"/>
                <a:t>seid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sie/Sie	</a:t>
              </a:r>
              <a:r>
                <a:rPr lang="de-DE" sz="4000" b="1"/>
                <a:t>sind</a:t>
              </a:r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1979712" y="3501008"/>
              <a:ext cx="5472608" cy="0"/>
            </a:xfrm>
            <a:prstGeom prst="line">
              <a:avLst/>
            </a:prstGeom>
            <a:ln w="38100">
              <a:solidFill>
                <a:srgbClr val="42A60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Lige pilforbindelse 3"/>
          <p:cNvCxnSpPr/>
          <p:nvPr/>
        </p:nvCxnSpPr>
        <p:spPr>
          <a:xfrm>
            <a:off x="4788024" y="321297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4788024" y="501317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5940152" y="30596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?. person singularis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5940152" y="48598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?. person pluralis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BBD9351-978B-43E7-AFA1-06DFF0F5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35259444-C101-4B65-A076-F0FAEC16E0F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21187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/>
          <p:cNvGrpSpPr/>
          <p:nvPr/>
        </p:nvGrpSpPr>
        <p:grpSpPr>
          <a:xfrm>
            <a:off x="971600" y="1556792"/>
            <a:ext cx="5472608" cy="3785652"/>
            <a:chOff x="1979712" y="1587564"/>
            <a:chExt cx="5472608" cy="3785652"/>
          </a:xfrm>
        </p:grpSpPr>
        <p:sp>
          <p:nvSpPr>
            <p:cNvPr id="6" name="Tekstboks 5"/>
            <p:cNvSpPr txBox="1"/>
            <p:nvPr/>
          </p:nvSpPr>
          <p:spPr>
            <a:xfrm>
              <a:off x="2447695" y="1587564"/>
              <a:ext cx="4140529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ich	</a:t>
              </a:r>
              <a:r>
                <a:rPr lang="de-DE" sz="4000" b="1"/>
                <a:t>war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du	</a:t>
              </a:r>
              <a:r>
                <a:rPr lang="de-DE" sz="4000" b="1"/>
                <a:t>warst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er/sie/es    </a:t>
              </a:r>
              <a:r>
                <a:rPr lang="de-DE" sz="4000" b="1"/>
                <a:t>war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wir	</a:t>
              </a:r>
              <a:r>
                <a:rPr lang="de-DE" sz="4000" b="1"/>
                <a:t>waren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ihr	</a:t>
              </a:r>
              <a:r>
                <a:rPr lang="de-DE" sz="4000" b="1"/>
                <a:t>wart</a:t>
              </a:r>
            </a:p>
            <a:p>
              <a:pPr>
                <a:tabLst>
                  <a:tab pos="1798638" algn="r"/>
                  <a:tab pos="2241550" algn="l"/>
                </a:tabLst>
              </a:pPr>
              <a:r>
                <a:rPr lang="de-DE" sz="4000"/>
                <a:t>	sie/Sie	</a:t>
              </a:r>
              <a:r>
                <a:rPr lang="de-DE" sz="4000" b="1"/>
                <a:t>waren</a:t>
              </a:r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1979712" y="3501008"/>
              <a:ext cx="5472608" cy="0"/>
            </a:xfrm>
            <a:prstGeom prst="line">
              <a:avLst/>
            </a:prstGeom>
            <a:ln w="38100">
              <a:solidFill>
                <a:srgbClr val="42A60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F417F68D-D8BF-4392-9DAE-5578EC58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C07329D-276F-40DE-ADC2-158F7317FFD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69500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722002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Jeg er altid glad.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095027E-0E06-4D46-9C22-0D9AF48E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5988A81-1B46-4E93-AF42-03FDCC909FAC}"/>
              </a:ext>
            </a:extLst>
          </p:cNvPr>
          <p:cNvSpPr txBox="1"/>
          <p:nvPr/>
        </p:nvSpPr>
        <p:spPr>
          <a:xfrm>
            <a:off x="1404731" y="5349056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3D19666-60DF-4814-AF67-0CDF1AD2A078}"/>
              </a:ext>
            </a:extLst>
          </p:cNvPr>
          <p:cNvSpPr txBox="1"/>
          <p:nvPr/>
        </p:nvSpPr>
        <p:spPr>
          <a:xfrm>
            <a:off x="4572000" y="5349056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439BAB4-D078-47FC-BEE7-5AB5A723F04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8672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960783" y="1668628"/>
            <a:ext cx="7222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Hvilken person står sætningen i?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960783" y="2329187"/>
            <a:ext cx="722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200" dirty="0"/>
              <a:t>Du bliver ofte sur.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21EE973-9437-424E-990A-D253CE6E73A6}"/>
              </a:ext>
            </a:extLst>
          </p:cNvPr>
          <p:cNvSpPr txBox="1"/>
          <p:nvPr/>
        </p:nvSpPr>
        <p:spPr>
          <a:xfrm>
            <a:off x="1404731" y="540447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singularis (1.p.s)</a:t>
            </a:r>
          </a:p>
          <a:p>
            <a:r>
              <a:rPr lang="da-DK" dirty="0"/>
              <a:t>anden person singularis (2.p.s)</a:t>
            </a:r>
          </a:p>
          <a:p>
            <a:r>
              <a:rPr lang="da-DK" dirty="0"/>
              <a:t>tredje person singularis (3.p.s)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C1CC0C5-7229-4AEC-BAEC-7AC1D19C4113}"/>
              </a:ext>
            </a:extLst>
          </p:cNvPr>
          <p:cNvSpPr txBox="1"/>
          <p:nvPr/>
        </p:nvSpPr>
        <p:spPr>
          <a:xfrm>
            <a:off x="4572000" y="5404471"/>
            <a:ext cx="316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person pluralis (1.p.pl)</a:t>
            </a:r>
          </a:p>
          <a:p>
            <a:r>
              <a:rPr lang="da-DK" dirty="0"/>
              <a:t>anden person pluralis (2.p.pl)</a:t>
            </a:r>
          </a:p>
          <a:p>
            <a:r>
              <a:rPr lang="da-DK" dirty="0"/>
              <a:t>tredje person pluralis (3.p.pl)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F72A726-4CBD-4D09-B211-AC3B5E03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0336619-539C-4DCD-9FF0-90E60C629E2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 Rounded MT Bold" panose="020F0704030504030204" pitchFamily="34" charset="0"/>
              </a:rPr>
              <a:t>∞ </a:t>
            </a:r>
            <a:r>
              <a:rPr lang="da-DK" sz="2800" dirty="0"/>
              <a:t>Tysk opstart  </a:t>
            </a:r>
            <a:r>
              <a:rPr lang="da-DK" sz="2800" dirty="0">
                <a:latin typeface="Arial Rounded MT Bold" panose="020F0704030504030204" pitchFamily="34" charset="0"/>
              </a:rPr>
              <a:t>∞  </a:t>
            </a:r>
            <a:r>
              <a:rPr lang="da-DK" sz="2800" dirty="0"/>
              <a:t>Cirkel00pp.pptx  ∞  cirkel00.pdf  </a:t>
            </a:r>
            <a:r>
              <a:rPr lang="da-DK" sz="2800" dirty="0">
                <a:latin typeface="Arial Rounded MT Bold" panose="020F0704030504030204" pitchFamily="34" charset="0"/>
              </a:rPr>
              <a:t>∞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93583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2283</TotalTime>
  <Words>2035</Words>
  <Application>Microsoft Office PowerPoint</Application>
  <PresentationFormat>Skærmshow (4:3)</PresentationFormat>
  <Paragraphs>258</Paragraphs>
  <Slides>37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37</vt:i4>
      </vt:variant>
    </vt:vector>
  </HeadingPairs>
  <TitlesOfParts>
    <vt:vector size="42" baseType="lpstr">
      <vt:lpstr>Arial</vt:lpstr>
      <vt:lpstr>Arial Rounded MT Bold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22</cp:revision>
  <cp:lastPrinted>2018-04-08T12:11:10Z</cp:lastPrinted>
  <dcterms:created xsi:type="dcterms:W3CDTF">2018-01-16T08:01:23Z</dcterms:created>
  <dcterms:modified xsi:type="dcterms:W3CDTF">2019-11-12T06:44:02Z</dcterms:modified>
</cp:coreProperties>
</file>